
<file path=[Content_Types].xml><?xml version="1.0" encoding="utf-8"?>
<Types xmlns="http://schemas.openxmlformats.org/package/2006/content-types">
  <Default Extension="jpeg" ContentType="image/jpeg"/>
  <Default Extension="JPG" ContentType="image/.jpg"/>
  <Default Extension="vml" ContentType="application/vnd.openxmlformats-officedocument.vmlDrawing"/>
  <Default Extension="bin" ContentType="application/vnd.openxmlformats-officedocument.oleObject"/>
  <Default Extension="png" ContentType="image/png"/>
  <Default Extension="gif" ContentType="image/gif"/>
  <Default Extension="wmf" ContentType="image/x-wmf"/>
  <Default Extension="emf" ContentType="image/x-emf"/>
  <Default Extension="rels" ContentType="application/vnd.openxmlformats-package.relationships+xml"/>
  <Default Extension="xml" ContentType="application/xml"/>
  <Override PartName="/docProps/app.xml" ContentType="application/vnd.openxmlformats-officedocument.extended-properties+xml"/>
  <Override PartName="/docProps/core.xml" ContentType="application/vnd.openxmlformats-package.core-properties+xml"/>
  <Override PartName="/docProps/custom.xml" ContentType="application/vnd.openxmlformats-officedocument.custom-properties+xml"/>
  <Override PartName="/ppt/commentAuthors.xml" ContentType="application/vnd.openxmlformats-officedocument.presentationml.commentAuthors+xml"/>
  <Override PartName="/ppt/comments/comment1.xml" ContentType="application/vnd.openxmlformats-officedocument.presentationml.comments+xml"/>
  <Override PartName="/ppt/comments/comment2.xml" ContentType="application/vnd.openxmlformats-officedocument.presentationml.comments+xml"/>
  <Override PartName="/ppt/fonts/font1.fntdata" ContentType="application/x-fontdata"/>
  <Override PartName="/ppt/notesMasters/notesMaster1.xml" ContentType="application/vnd.openxmlformats-officedocument.presentationml.notesMaster+xml"/>
  <Override PartName="/ppt/notesSlides/notesSlide1.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presProps.xml" ContentType="application/vnd.openxmlformats-officedocument.presentationml.presProps+xml"/>
  <Override PartName="/ppt/presentation.xml" ContentType="application/vnd.openxmlformats-officedocument.presentationml.presentation.main+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slides/slide1.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tableStyles.xml" ContentType="application/vnd.openxmlformats-officedocument.presentationml.tableStyles+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heme/theme1.xml" ContentType="application/vnd.openxmlformats-officedocument.theme+xml"/>
  <Override PartName="/ppt/theme/theme2.xml" ContentType="application/vnd.openxmlformats-officedocument.theme+xml"/>
  <Override PartName="/ppt/viewProps.xml" ContentType="application/vnd.openxmlformats-officedocument.presentationml.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4" Type="http://schemas.openxmlformats.org/package/2006/relationships/metadata/thumbnail" Target="docProps/thumbnail.jpeg"/><Relationship Id="rId3" Type="http://schemas.openxmlformats.org/package/2006/relationships/metadata/core-properties" Target="docProps/core.xml"/><Relationship Id="rId2" Type="http://schemas.openxmlformats.org/officeDocument/2006/relationships/extended-properties" Target="docProps/app.xml"/><Relationship Id="rId5"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4"/>
  </p:notesMasterIdLst>
  <p:sldIdLst>
    <p:sldId id="344" r:id="rId3"/>
    <p:sldId id="268" r:id="rId5"/>
    <p:sldId id="415" r:id="rId6"/>
    <p:sldId id="380" r:id="rId7"/>
    <p:sldId id="406" r:id="rId8"/>
    <p:sldId id="426" r:id="rId9"/>
    <p:sldId id="427" r:id="rId10"/>
    <p:sldId id="433" r:id="rId11"/>
    <p:sldId id="412" r:id="rId12"/>
    <p:sldId id="431" r:id="rId13"/>
    <p:sldId id="429" r:id="rId14"/>
    <p:sldId id="413" r:id="rId15"/>
    <p:sldId id="430" r:id="rId16"/>
    <p:sldId id="416" r:id="rId17"/>
    <p:sldId id="428" r:id="rId18"/>
    <p:sldId id="414" r:id="rId19"/>
    <p:sldId id="437" r:id="rId20"/>
    <p:sldId id="438" r:id="rId21"/>
    <p:sldId id="383" r:id="rId22"/>
    <p:sldId id="409" r:id="rId23"/>
    <p:sldId id="417" r:id="rId24"/>
    <p:sldId id="421" r:id="rId25"/>
    <p:sldId id="420" r:id="rId26"/>
    <p:sldId id="435" r:id="rId27"/>
    <p:sldId id="436" r:id="rId28"/>
    <p:sldId id="384" r:id="rId29"/>
    <p:sldId id="408" r:id="rId30"/>
    <p:sldId id="388" r:id="rId31"/>
    <p:sldId id="411" r:id="rId32"/>
    <p:sldId id="432" r:id="rId33"/>
    <p:sldId id="390" r:id="rId34"/>
    <p:sldId id="299" r:id="rId35"/>
  </p:sldIdLst>
  <p:sldSz cx="12192000" cy="6858000"/>
  <p:notesSz cx="6858000" cy="9144000"/>
  <p:embeddedFontLst>
    <p:embeddedFont>
      <p:font typeface="Arial Narrow" panose="020B0606020202030204" pitchFamily="34" charset="0"/>
      <p:regular r:id="rId40"/>
    </p:embeddedFont>
  </p:embeddedFontLst>
  <p:custDataLst>
    <p:tags r:id="rId41"/>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492" userDrawn="1">
          <p15:clr>
            <a:srgbClr val="A4A3A4"/>
          </p15:clr>
        </p15:guide>
        <p15:guide id="2" pos="7095" userDrawn="1">
          <p15:clr>
            <a:srgbClr val="A4A3A4"/>
          </p15:clr>
        </p15:guide>
        <p15:guide id="3" pos="16" userDrawn="1">
          <p15:clr>
            <a:srgbClr val="A4A3A4"/>
          </p15:clr>
        </p15:guide>
        <p15:guide id="4" orient="horz" pos="4262"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w 黄" initials="w黄" lastIdx="2"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9529"/>
    <a:srgbClr val="D6A300"/>
    <a:srgbClr val="A9D18E"/>
    <a:srgbClr val="C5E0B4"/>
    <a:srgbClr val="074D0A"/>
    <a:srgbClr val="074C1B"/>
    <a:srgbClr val="158400"/>
    <a:srgbClr val="5C853F"/>
    <a:srgbClr val="4F7B29"/>
    <a:srgbClr val="5A8F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6797" autoAdjust="0"/>
    <p:restoredTop sz="94660"/>
  </p:normalViewPr>
  <p:slideViewPr>
    <p:cSldViewPr snapToGrid="0" showGuides="1">
      <p:cViewPr varScale="1">
        <p:scale>
          <a:sx n="55" d="100"/>
          <a:sy n="55" d="100"/>
        </p:scale>
        <p:origin x="67" y="43"/>
      </p:cViewPr>
      <p:guideLst>
        <p:guide orient="horz" pos="492"/>
        <p:guide pos="7095"/>
        <p:guide pos="16"/>
        <p:guide orient="horz" pos="4262"/>
      </p:guideLst>
    </p:cSldViewPr>
  </p:slideViewPr>
  <p:notesTextViewPr>
    <p:cViewPr>
      <p:scale>
        <a:sx n="1" d="1"/>
        <a:sy n="1" d="1"/>
      </p:scale>
      <p:origin x="0" y="0"/>
    </p:cViewPr>
  </p:notesTextViewPr>
  <p:gridSpacing cx="72000" cy="72000"/>
</p:viewPr>
</file>

<file path=ppt/_rels/presentation.xml.rels><?xml version="1.0" encoding="UTF-8" standalone="yes"?>
<Relationships xmlns="http://schemas.openxmlformats.org/package/2006/relationships"><Relationship Id="rId9" Type="http://schemas.openxmlformats.org/officeDocument/2006/relationships/slide" Target="slides/slide6.xml"/><Relationship Id="rId8" Type="http://schemas.openxmlformats.org/officeDocument/2006/relationships/slide" Target="slides/slide5.xml"/><Relationship Id="rId7" Type="http://schemas.openxmlformats.org/officeDocument/2006/relationships/slide" Target="slides/slide4.xml"/><Relationship Id="rId6" Type="http://schemas.openxmlformats.org/officeDocument/2006/relationships/slide" Target="slides/slide3.xml"/><Relationship Id="rId5" Type="http://schemas.openxmlformats.org/officeDocument/2006/relationships/slide" Target="slides/slide2.xml"/><Relationship Id="rId41" Type="http://schemas.openxmlformats.org/officeDocument/2006/relationships/tags" Target="tags/tag5.xml"/><Relationship Id="rId40" Type="http://schemas.openxmlformats.org/officeDocument/2006/relationships/font" Target="fonts/font1.fntdata"/><Relationship Id="rId4" Type="http://schemas.openxmlformats.org/officeDocument/2006/relationships/notesMaster" Target="notesMasters/notesMaster1.xml"/><Relationship Id="rId39" Type="http://schemas.openxmlformats.org/officeDocument/2006/relationships/commentAuthors" Target="commentAuthors.xml"/><Relationship Id="rId38" Type="http://schemas.openxmlformats.org/officeDocument/2006/relationships/tableStyles" Target="tableStyles.xml"/><Relationship Id="rId37" Type="http://schemas.openxmlformats.org/officeDocument/2006/relationships/viewProps" Target="viewProps.xml"/><Relationship Id="rId36" Type="http://schemas.openxmlformats.org/officeDocument/2006/relationships/presProps" Target="presProps.xml"/><Relationship Id="rId35" Type="http://schemas.openxmlformats.org/officeDocument/2006/relationships/slide" Target="slides/slide32.xml"/><Relationship Id="rId34" Type="http://schemas.openxmlformats.org/officeDocument/2006/relationships/slide" Target="slides/slide31.xml"/><Relationship Id="rId33" Type="http://schemas.openxmlformats.org/officeDocument/2006/relationships/slide" Target="slides/slide30.xml"/><Relationship Id="rId32" Type="http://schemas.openxmlformats.org/officeDocument/2006/relationships/slide" Target="slides/slide29.xml"/><Relationship Id="rId31" Type="http://schemas.openxmlformats.org/officeDocument/2006/relationships/slide" Target="slides/slide28.xml"/><Relationship Id="rId30" Type="http://schemas.openxmlformats.org/officeDocument/2006/relationships/slide" Target="slides/slide27.xml"/><Relationship Id="rId3" Type="http://schemas.openxmlformats.org/officeDocument/2006/relationships/slide" Target="slides/slide1.xml"/><Relationship Id="rId29" Type="http://schemas.openxmlformats.org/officeDocument/2006/relationships/slide" Target="slides/slide26.xml"/><Relationship Id="rId28" Type="http://schemas.openxmlformats.org/officeDocument/2006/relationships/slide" Target="slides/slide25.xml"/><Relationship Id="rId27" Type="http://schemas.openxmlformats.org/officeDocument/2006/relationships/slide" Target="slides/slide24.xml"/><Relationship Id="rId26" Type="http://schemas.openxmlformats.org/officeDocument/2006/relationships/slide" Target="slides/slide23.xml"/><Relationship Id="rId25" Type="http://schemas.openxmlformats.org/officeDocument/2006/relationships/slide" Target="slides/slide22.xml"/><Relationship Id="rId24" Type="http://schemas.openxmlformats.org/officeDocument/2006/relationships/slide" Target="slides/slide21.xml"/><Relationship Id="rId23" Type="http://schemas.openxmlformats.org/officeDocument/2006/relationships/slide" Target="slides/slide20.xml"/><Relationship Id="rId22" Type="http://schemas.openxmlformats.org/officeDocument/2006/relationships/slide" Target="slides/slide19.xml"/><Relationship Id="rId21" Type="http://schemas.openxmlformats.org/officeDocument/2006/relationships/slide" Target="slides/slide18.xml"/><Relationship Id="rId20" Type="http://schemas.openxmlformats.org/officeDocument/2006/relationships/slide" Target="slides/slide17.xml"/><Relationship Id="rId2" Type="http://schemas.openxmlformats.org/officeDocument/2006/relationships/theme" Target="theme/theme1.xml"/><Relationship Id="rId19" Type="http://schemas.openxmlformats.org/officeDocument/2006/relationships/slide" Target="slides/slide16.xml"/><Relationship Id="rId18" Type="http://schemas.openxmlformats.org/officeDocument/2006/relationships/slide" Target="slides/slide15.xml"/><Relationship Id="rId17" Type="http://schemas.openxmlformats.org/officeDocument/2006/relationships/slide" Target="slides/slide14.xml"/><Relationship Id="rId16" Type="http://schemas.openxmlformats.org/officeDocument/2006/relationships/slide" Target="slides/slide13.xml"/><Relationship Id="rId15" Type="http://schemas.openxmlformats.org/officeDocument/2006/relationships/slide" Target="slides/slide12.xml"/><Relationship Id="rId14" Type="http://schemas.openxmlformats.org/officeDocument/2006/relationships/slide" Target="slides/slide11.xml"/><Relationship Id="rId13" Type="http://schemas.openxmlformats.org/officeDocument/2006/relationships/slide" Target="slides/slide10.xml"/><Relationship Id="rId12" Type="http://schemas.openxmlformats.org/officeDocument/2006/relationships/slide" Target="slides/slide9.xml"/><Relationship Id="rId11" Type="http://schemas.openxmlformats.org/officeDocument/2006/relationships/slide" Target="slides/slide8.xml"/><Relationship Id="rId10" Type="http://schemas.openxmlformats.org/officeDocument/2006/relationships/slide" Target="slides/slide7.xml"/><Relationship Id="rId1" Type="http://schemas.openxmlformats.org/officeDocument/2006/relationships/slideMaster" Target="slideMasters/slideMaster1.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24-07-11T11:39:41.646" idx="1">
    <p:pos x="10" y="10"/>
    <p:text>PyTorch：适合研究和开发，动态计算图，易用性强。
TensorFlow：适合生产环境，静态计算图，生态系统丰富。
Caffe：适合图像处理任务，高效但灵活性有限。
飞桨（PaddlePaddle）：适合大规模分布式训练，提供丰富的工具和服务</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24-07-11T13:56:55.236" idx="2">
    <p:pos x="10" y="10"/>
    <p:text>我们在这建立了一个比较简单的损失函数来定量刻画预测值与计算值之间的误差（均方差）</p:text>
  </p:cm>
</p:cmLst>
</file>

<file path=ppt/drawings/_rels/vmlDrawing1.vml.rels><?xml version="1.0" encoding="UTF-8" standalone="yes"?>
<Relationships xmlns="http://schemas.openxmlformats.org/package/2006/relationships"><Relationship Id="rId2" Type="http://schemas.openxmlformats.org/officeDocument/2006/relationships/image" Target="../media/image24.emf"/><Relationship Id="rId1" Type="http://schemas.openxmlformats.org/officeDocument/2006/relationships/image" Target="../media/image23.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7.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7.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2A48B96-639E-45A3-A0BA-2464DFDB1FAA}" type="datetimeFigureOut">
              <a:rPr lang="zh-CN" altLang="en-US" smtClean="0"/>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6837353-30EB-4A48-80EB-173D804AEFBD}" type="slidenum">
              <a:rPr lang="zh-CN" altLang="en-US" smtClean="0"/>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1.xml"/></Relationships>
</file>

<file path=ppt/notesSlides/_rels/notesSlide1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2.xml"/></Relationships>
</file>

<file path=ppt/notesSlides/_rels/notesSlide1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3.xml"/></Relationships>
</file>

<file path=ppt/notesSlides/_rels/notesSlide1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4.xml"/></Relationships>
</file>

<file path=ppt/notesSlides/_rels/notesSlide1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5.xml"/></Relationships>
</file>

<file path=ppt/notesSlides/_rels/notesSlide1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6.xml"/></Relationships>
</file>

<file path=ppt/notesSlides/_rels/notesSlide1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9.xml"/></Relationships>
</file>

<file path=ppt/notesSlides/_rels/notesSlide1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0.xml"/></Relationships>
</file>

<file path=ppt/notesSlides/_rels/notesSlide1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1.xml"/></Relationships>
</file>

<file path=ppt/notesSlides/_rels/notesSlide1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2.xml"/></Relationships>
</file>

<file path=ppt/notesSlides/_rels/notesSlide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xml"/></Relationships>
</file>

<file path=ppt/notesSlides/_rels/notesSlide20.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3.xml"/></Relationships>
</file>

<file path=ppt/notesSlides/_rels/notesSlide21.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4.xml"/></Relationships>
</file>

<file path=ppt/notesSlides/_rels/notesSlide22.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6.xml"/></Relationships>
</file>

<file path=ppt/notesSlides/_rels/notesSlide2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7.xml"/></Relationships>
</file>

<file path=ppt/notesSlides/_rels/notesSlide2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29.xml"/></Relationships>
</file>

<file path=ppt/notesSlides/_rels/notesSlide2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0.xml"/></Relationships>
</file>

<file path=ppt/notesSlides/_rels/notesSlide2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32.xml"/></Relationships>
</file>

<file path=ppt/notesSlides/_rels/notesSlide3.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4.xml"/></Relationships>
</file>

<file path=ppt/notesSlides/_rels/notesSlide4.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5.xml"/></Relationships>
</file>

<file path=ppt/notesSlides/_rels/notesSlide5.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6.xml"/></Relationships>
</file>

<file path=ppt/notesSlides/_rels/notesSlide6.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7.xml"/></Relationships>
</file>

<file path=ppt/notesSlides/_rels/notesSlide7.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8.xml"/></Relationships>
</file>

<file path=ppt/notesSlides/_rels/notesSlide8.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9.xml"/></Relationships>
</file>

<file path=ppt/notesSlides/_rels/notesSlide9.xml.rels><?xml version="1.0" encoding="UTF-8" standalone="yes"?>
<Relationships xmlns="http://schemas.openxmlformats.org/package/2006/relationships"><Relationship Id="rId2" Type="http://schemas.openxmlformats.org/officeDocument/2006/relationships/notesMaster" Target="../notesMasters/notesMaster1.xml"/><Relationship Id="rId1" Type="http://schemas.openxmlformats.org/officeDocument/2006/relationships/slide" Target="../slides/slide10.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p:sp>
        <p:nvSpPr>
          <p:cNvPr id="2" name="幻灯片图像占位符 1"/>
          <p:cNvSpPr>
            <a:spLocks noGrp="1"/>
          </p:cNvSpPr>
          <p:nvPr>
            <p:ph type="sldImg" idx="2"/>
          </p:nvPr>
        </p:nvSpPr>
        <p:spPr/>
      </p:sp>
      <p:sp>
        <p:nvSpPr>
          <p:cNvPr id="3" name="文本占位符 2"/>
          <p:cNvSpPr>
            <a:spLocks noGrp="1"/>
          </p:cNvSpPr>
          <p:nvPr>
            <p:ph type="body" idx="3"/>
          </p:nvPr>
        </p:nvSpPr>
        <p:spPr/>
        <p:txBody>
          <a:bodyPr/>
          <a:p>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F1CB8912-F0BA-4AD8-8415-DA1F26BCB09F}" type="slidenum">
              <a:rPr lang="zh-CN" altLang="en-US" smtClean="0"/>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3" name="日期占位符 2"/>
          <p:cNvSpPr>
            <a:spLocks noGrp="1"/>
          </p:cNvSpPr>
          <p:nvPr>
            <p:ph type="dt" sz="half" idx="10"/>
          </p:nvPr>
        </p:nvSpPr>
        <p:spPr>
          <a:xfrm>
            <a:off x="838200" y="6356350"/>
            <a:ext cx="2743200" cy="365125"/>
          </a:xfrm>
          <a:prstGeom prst="rect">
            <a:avLst/>
          </a:prstGeom>
        </p:spPr>
        <p:txBody>
          <a:bodyPr/>
          <a:lstStyle/>
          <a:p>
            <a:fld id="{F9BFBE94-736D-4F3C-8843-2598E46A002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30C3516-1732-405E-BFEB-FAF803AA32D0}" type="slidenum">
              <a:rPr lang="zh-CN" altLang="en-US" smtClean="0"/>
            </a:fld>
            <a:endParaRPr lang="zh-CN" altLang="en-US"/>
          </a:p>
        </p:txBody>
      </p:sp>
      <p:sp>
        <p:nvSpPr>
          <p:cNvPr id="15" name="图片占位符 14"/>
          <p:cNvSpPr>
            <a:spLocks noGrp="1"/>
          </p:cNvSpPr>
          <p:nvPr>
            <p:ph type="pic" sz="quarter" idx="13"/>
          </p:nvPr>
        </p:nvSpPr>
        <p:spPr>
          <a:xfrm>
            <a:off x="-1" y="0"/>
            <a:ext cx="4426857" cy="6858000"/>
          </a:xfrm>
          <a:prstGeom prst="rect">
            <a:avLst/>
          </a:prstGeom>
          <a:solidFill>
            <a:srgbClr val="C3D3D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buNone/>
              <a:defRPr lang="zh-CN" altLang="en-US" sz="1800">
                <a:solidFill>
                  <a:schemeClr val="lt1"/>
                </a:solidFill>
              </a:defRPr>
            </a:lvl1pPr>
          </a:lstStyle>
          <a:p>
            <a:pPr marL="0" lvl="0" algn="ctr"/>
            <a:endParaRPr lang="zh-CN" altLang="en-US"/>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2_仅标题">
    <p:spTree>
      <p:nvGrpSpPr>
        <p:cNvPr id="1" name=""/>
        <p:cNvGrpSpPr/>
        <p:nvPr/>
      </p:nvGrpSpPr>
      <p:grpSpPr>
        <a:xfrm>
          <a:off x="0" y="0"/>
          <a:ext cx="0" cy="0"/>
          <a:chOff x="0" y="0"/>
          <a:chExt cx="0" cy="0"/>
        </a:xfrm>
      </p:grpSpPr>
      <p:grpSp>
        <p:nvGrpSpPr>
          <p:cNvPr id="14" name="组合 13"/>
          <p:cNvGrpSpPr/>
          <p:nvPr userDrawn="1"/>
        </p:nvGrpSpPr>
        <p:grpSpPr>
          <a:xfrm rot="10800000" flipH="1" flipV="1">
            <a:off x="-59511" y="1094014"/>
            <a:ext cx="3749766" cy="84474"/>
            <a:chOff x="3523587" y="2422358"/>
            <a:chExt cx="5540203" cy="0"/>
          </a:xfrm>
        </p:grpSpPr>
        <p:cxnSp>
          <p:nvCxnSpPr>
            <p:cNvPr id="15" name="直接连接符 14"/>
            <p:cNvCxnSpPr/>
            <p:nvPr/>
          </p:nvCxnSpPr>
          <p:spPr>
            <a:xfrm rot="10800000" flipH="1" flipV="1">
              <a:off x="3523587" y="2422358"/>
              <a:ext cx="5299571" cy="0"/>
            </a:xfrm>
            <a:prstGeom prst="line">
              <a:avLst/>
            </a:prstGeom>
            <a:ln>
              <a:solidFill>
                <a:srgbClr val="232C49">
                  <a:alpha val="37000"/>
                </a:srgbClr>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8614611" y="2422358"/>
              <a:ext cx="449179" cy="0"/>
            </a:xfrm>
            <a:prstGeom prst="line">
              <a:avLst/>
            </a:prstGeom>
            <a:ln w="76200">
              <a:solidFill>
                <a:srgbClr val="232C49"/>
              </a:solidFill>
            </a:ln>
          </p:spPr>
          <p:style>
            <a:lnRef idx="1">
              <a:schemeClr val="accent1"/>
            </a:lnRef>
            <a:fillRef idx="0">
              <a:schemeClr val="accent1"/>
            </a:fillRef>
            <a:effectRef idx="0">
              <a:schemeClr val="accent1"/>
            </a:effectRef>
            <a:fontRef idx="minor">
              <a:schemeClr val="tx1"/>
            </a:fontRef>
          </p:style>
        </p:cxnSp>
      </p:grpSp>
      <p:sp>
        <p:nvSpPr>
          <p:cNvPr id="17" name="文本框 16"/>
          <p:cNvSpPr txBox="1"/>
          <p:nvPr userDrawn="1"/>
        </p:nvSpPr>
        <p:spPr>
          <a:xfrm rot="5400000">
            <a:off x="10545079" y="2419161"/>
            <a:ext cx="2660176" cy="461665"/>
          </a:xfrm>
          <a:prstGeom prst="rect">
            <a:avLst/>
          </a:prstGeom>
          <a:noFill/>
        </p:spPr>
        <p:txBody>
          <a:bodyPr wrap="square" rtlCol="0">
            <a:spAutoFit/>
          </a:bodyPr>
          <a:lstStyle/>
          <a:p>
            <a:r>
              <a:rPr lang="en-US" altLang="zh-CN" sz="1200" spc="300" dirty="0">
                <a:solidFill>
                  <a:srgbClr val="D9B44F"/>
                </a:solidFill>
                <a:latin typeface="Aparajita" panose="020B0604020202020204" pitchFamily="34" charset="0"/>
                <a:ea typeface="Adobe 黑体 Std R" panose="020B0400000000000000" pitchFamily="34" charset="-122"/>
                <a:cs typeface="Aparajita" panose="020B0604020202020204" pitchFamily="34" charset="0"/>
              </a:rPr>
              <a:t>SCUTRACING </a:t>
            </a:r>
            <a:endParaRPr lang="en-US" altLang="zh-CN" sz="1200" spc="300" dirty="0">
              <a:solidFill>
                <a:srgbClr val="D9B44F"/>
              </a:solidFill>
              <a:latin typeface="Aparajita" panose="020B0604020202020204" pitchFamily="34" charset="0"/>
              <a:ea typeface="Adobe 黑体 Std R" panose="020B0400000000000000" pitchFamily="34" charset="-122"/>
              <a:cs typeface="Aparajita" panose="020B0604020202020204" pitchFamily="34" charset="0"/>
            </a:endParaRPr>
          </a:p>
          <a:p>
            <a:r>
              <a:rPr lang="en-US" altLang="zh-CN" sz="1200" spc="300" dirty="0">
                <a:solidFill>
                  <a:srgbClr val="D9B44F"/>
                </a:solidFill>
                <a:latin typeface="Aparajita" panose="020B0604020202020204" pitchFamily="34" charset="0"/>
                <a:ea typeface="Adobe 黑体 Std R" panose="020B0400000000000000" pitchFamily="34" charset="-122"/>
                <a:cs typeface="Aparajita" panose="020B0604020202020204" pitchFamily="34" charset="0"/>
              </a:rPr>
              <a:t>GALLOP TO MY DREAM</a:t>
            </a:r>
            <a:endParaRPr lang="en-US" altLang="zh-CN" sz="1200" spc="300" dirty="0">
              <a:solidFill>
                <a:srgbClr val="D9B44F"/>
              </a:solidFill>
              <a:latin typeface="Aparajita" panose="020B0604020202020204" pitchFamily="34" charset="0"/>
              <a:ea typeface="Adobe 黑体 Std R" panose="020B0400000000000000" pitchFamily="34" charset="-122"/>
              <a:cs typeface="Aparajita" panose="020B0604020202020204" pitchFamily="34" charset="0"/>
            </a:endParaRPr>
          </a:p>
        </p:txBody>
      </p:sp>
      <p:cxnSp>
        <p:nvCxnSpPr>
          <p:cNvPr id="24" name="直接连接符 23"/>
          <p:cNvCxnSpPr/>
          <p:nvPr userDrawn="1"/>
        </p:nvCxnSpPr>
        <p:spPr>
          <a:xfrm>
            <a:off x="11875168" y="0"/>
            <a:ext cx="0" cy="1274924"/>
          </a:xfrm>
          <a:prstGeom prst="line">
            <a:avLst/>
          </a:prstGeom>
          <a:ln w="12700">
            <a:solidFill>
              <a:srgbClr val="D9B44F"/>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userDrawn="1"/>
        </p:nvCxnSpPr>
        <p:spPr>
          <a:xfrm>
            <a:off x="11875168" y="3873934"/>
            <a:ext cx="0" cy="477493"/>
          </a:xfrm>
          <a:prstGeom prst="line">
            <a:avLst/>
          </a:prstGeom>
          <a:ln w="12700">
            <a:solidFill>
              <a:srgbClr val="D9B44F"/>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4_Main">
    <p:spTree>
      <p:nvGrpSpPr>
        <p:cNvPr id="1" name=""/>
        <p:cNvGrpSpPr/>
        <p:nvPr/>
      </p:nvGrpSpPr>
      <p:grpSpPr>
        <a:xfrm>
          <a:off x="0" y="0"/>
          <a:ext cx="0" cy="0"/>
          <a:chOff x="0" y="0"/>
          <a:chExt cx="0" cy="0"/>
        </a:xfrm>
      </p:grpSpPr>
      <p:sp>
        <p:nvSpPr>
          <p:cNvPr id="6" name="Picture Placeholder 13"/>
          <p:cNvSpPr>
            <a:spLocks noGrp="1"/>
          </p:cNvSpPr>
          <p:nvPr>
            <p:ph type="pic" sz="quarter" idx="14"/>
          </p:nvPr>
        </p:nvSpPr>
        <p:spPr>
          <a:xfrm>
            <a:off x="4062069" y="0"/>
            <a:ext cx="4073711" cy="6858000"/>
          </a:xfrm>
          <a:solidFill>
            <a:schemeClr val="bg1">
              <a:lumMod val="95000"/>
            </a:schemeClr>
          </a:solidFill>
          <a:effectLst/>
        </p:spPr>
        <p:txBody>
          <a:bodyPr>
            <a:normAutofit/>
          </a:bodyPr>
          <a:lstStyle>
            <a:lvl1pPr marL="0" indent="0">
              <a:buNone/>
              <a:defRPr sz="1400">
                <a:ln>
                  <a:noFill/>
                </a:ln>
                <a:solidFill>
                  <a:schemeClr val="bg1">
                    <a:lumMod val="85000"/>
                  </a:schemeClr>
                </a:solidFill>
              </a:defRPr>
            </a:lvl1pPr>
          </a:lstStyle>
          <a:p>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Placeholder-Image">
    <p:spTree>
      <p:nvGrpSpPr>
        <p:cNvPr id="1" name=""/>
        <p:cNvGrpSpPr/>
        <p:nvPr/>
      </p:nvGrpSpPr>
      <p:grpSpPr>
        <a:xfrm>
          <a:off x="0" y="0"/>
          <a:ext cx="0" cy="0"/>
          <a:chOff x="0" y="0"/>
          <a:chExt cx="0" cy="0"/>
        </a:xfrm>
      </p:grpSpPr>
      <p:sp>
        <p:nvSpPr>
          <p:cNvPr id="3" name="Picture Placeholder 2"/>
          <p:cNvSpPr>
            <a:spLocks noGrp="1"/>
          </p:cNvSpPr>
          <p:nvPr>
            <p:ph type="pic" sz="quarter" idx="10"/>
          </p:nvPr>
        </p:nvSpPr>
        <p:spPr>
          <a:xfrm>
            <a:off x="0" y="0"/>
            <a:ext cx="12192000" cy="6858000"/>
          </a:xfrm>
          <a:noFill/>
        </p:spPr>
        <p:txBody>
          <a:bodyPr>
            <a:normAutofit/>
          </a:bodyPr>
          <a:lstStyle>
            <a:lvl1pPr>
              <a:defRPr sz="1400"/>
            </a:lvl1pPr>
          </a:lstStyle>
          <a:p>
            <a:endParaRPr lang="en-US"/>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自定义版式">
    <p:spTree>
      <p:nvGrpSpPr>
        <p:cNvPr id="1" name=""/>
        <p:cNvGrpSpPr/>
        <p:nvPr/>
      </p:nvGrpSpPr>
      <p:grpSpPr>
        <a:xfrm>
          <a:off x="0" y="0"/>
          <a:ext cx="0" cy="0"/>
          <a:chOff x="0" y="0"/>
          <a:chExt cx="0" cy="0"/>
        </a:xfrm>
      </p:grpSpPr>
      <p:sp>
        <p:nvSpPr>
          <p:cNvPr id="22" name="图片占位符 21"/>
          <p:cNvSpPr>
            <a:spLocks noGrp="1"/>
          </p:cNvSpPr>
          <p:nvPr>
            <p:ph type="pic" sz="quarter" idx="14"/>
          </p:nvPr>
        </p:nvSpPr>
        <p:spPr>
          <a:xfrm>
            <a:off x="4787301" y="1564608"/>
            <a:ext cx="2617398" cy="5253356"/>
          </a:xfrm>
          <a:custGeom>
            <a:avLst/>
            <a:gdLst>
              <a:gd name="connsiteX0" fmla="*/ 397373 w 2617398"/>
              <a:gd name="connsiteY0" fmla="*/ 0 h 5253356"/>
              <a:gd name="connsiteX1" fmla="*/ 2220025 w 2617398"/>
              <a:gd name="connsiteY1" fmla="*/ 0 h 5253356"/>
              <a:gd name="connsiteX2" fmla="*/ 2617398 w 2617398"/>
              <a:gd name="connsiteY2" fmla="*/ 397373 h 5253356"/>
              <a:gd name="connsiteX3" fmla="*/ 2617398 w 2617398"/>
              <a:gd name="connsiteY3" fmla="*/ 4855983 h 5253356"/>
              <a:gd name="connsiteX4" fmla="*/ 2220025 w 2617398"/>
              <a:gd name="connsiteY4" fmla="*/ 5253356 h 5253356"/>
              <a:gd name="connsiteX5" fmla="*/ 397373 w 2617398"/>
              <a:gd name="connsiteY5" fmla="*/ 5253356 h 5253356"/>
              <a:gd name="connsiteX6" fmla="*/ 0 w 2617398"/>
              <a:gd name="connsiteY6" fmla="*/ 4855983 h 5253356"/>
              <a:gd name="connsiteX7" fmla="*/ 0 w 2617398"/>
              <a:gd name="connsiteY7" fmla="*/ 397373 h 5253356"/>
              <a:gd name="connsiteX8" fmla="*/ 397373 w 2617398"/>
              <a:gd name="connsiteY8" fmla="*/ 0 h 52533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617398" h="5253356">
                <a:moveTo>
                  <a:pt x="397373" y="0"/>
                </a:moveTo>
                <a:lnTo>
                  <a:pt x="2220025" y="0"/>
                </a:lnTo>
                <a:cubicBezTo>
                  <a:pt x="2439488" y="0"/>
                  <a:pt x="2617398" y="177910"/>
                  <a:pt x="2617398" y="397373"/>
                </a:cubicBezTo>
                <a:lnTo>
                  <a:pt x="2617398" y="4855983"/>
                </a:lnTo>
                <a:cubicBezTo>
                  <a:pt x="2617398" y="5075446"/>
                  <a:pt x="2439488" y="5253356"/>
                  <a:pt x="2220025" y="5253356"/>
                </a:cubicBezTo>
                <a:lnTo>
                  <a:pt x="397373" y="5253356"/>
                </a:lnTo>
                <a:cubicBezTo>
                  <a:pt x="177910" y="5253356"/>
                  <a:pt x="0" y="5075446"/>
                  <a:pt x="0" y="4855983"/>
                </a:cubicBezTo>
                <a:lnTo>
                  <a:pt x="0" y="397373"/>
                </a:lnTo>
                <a:cubicBezTo>
                  <a:pt x="0" y="177910"/>
                  <a:pt x="177910" y="0"/>
                  <a:pt x="397373" y="0"/>
                </a:cubicBezTo>
                <a:close/>
              </a:path>
            </a:pathLst>
          </a:custGeom>
          <a:gradFill>
            <a:gsLst>
              <a:gs pos="23000">
                <a:schemeClr val="accent1">
                  <a:lumMod val="20000"/>
                  <a:lumOff val="80000"/>
                </a:schemeClr>
              </a:gs>
              <a:gs pos="81000">
                <a:schemeClr val="accent1">
                  <a:lumMod val="40000"/>
                  <a:lumOff val="60000"/>
                </a:schemeClr>
              </a:gs>
            </a:gsLst>
            <a:lin ang="5400000" scaled="1"/>
          </a:gradFill>
          <a:ln w="63500">
            <a:solidFill>
              <a:schemeClr val="tx1"/>
            </a:solidFill>
          </a:ln>
          <a:effectLst>
            <a:outerShdw blurRad="381000" dist="12700" sx="102000" sy="102000" algn="ctr" rotWithShape="0">
              <a:schemeClr val="accent1">
                <a:lumMod val="50000"/>
                <a:alpha val="16000"/>
              </a:schemeClr>
            </a:outerShdw>
          </a:effectLst>
          <a:sp3d extrusionH="63500">
            <a:bevelT w="177800" h="44450"/>
            <a:bevelB h="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a:buNone/>
              <a:defRPr lang="zh-CN" altLang="en-US" sz="1800"/>
            </a:lvl1pPr>
          </a:lstStyle>
          <a:p>
            <a:pPr marL="0" lvl="0" algn="ctr"/>
            <a:endParaRPr lang="zh-CN" altLang="en-US"/>
          </a:p>
        </p:txBody>
      </p:sp>
      <p:sp>
        <p:nvSpPr>
          <p:cNvPr id="3" name="日期占位符 2"/>
          <p:cNvSpPr>
            <a:spLocks noGrp="1"/>
          </p:cNvSpPr>
          <p:nvPr>
            <p:ph type="dt" sz="half" idx="10"/>
          </p:nvPr>
        </p:nvSpPr>
        <p:spPr>
          <a:xfrm>
            <a:off x="838200" y="6356350"/>
            <a:ext cx="2743200" cy="365125"/>
          </a:xfrm>
          <a:prstGeom prst="rect">
            <a:avLst/>
          </a:prstGeom>
        </p:spPr>
        <p:txBody>
          <a:bodyPr/>
          <a:lstStyle/>
          <a:p>
            <a:fld id="{F9BFBE94-736D-4F3C-8843-2598E46A002E}" type="datetimeFigureOut">
              <a:rPr lang="zh-CN" altLang="en-US" smtClean="0"/>
            </a:fld>
            <a:endParaRPr lang="zh-CN" altLang="en-US"/>
          </a:p>
        </p:txBody>
      </p:sp>
      <p:sp>
        <p:nvSpPr>
          <p:cNvPr id="4" name="页脚占位符 3"/>
          <p:cNvSpPr>
            <a:spLocks noGrp="1"/>
          </p:cNvSpPr>
          <p:nvPr>
            <p:ph type="ftr" sz="quarter" idx="11"/>
          </p:nvPr>
        </p:nvSpPr>
        <p:spPr>
          <a:xfrm>
            <a:off x="4038600" y="6356350"/>
            <a:ext cx="4114800" cy="365125"/>
          </a:xfrm>
          <a:prstGeom prst="rect">
            <a:avLst/>
          </a:prstGeom>
        </p:spPr>
        <p:txBody>
          <a:bodyPr/>
          <a:lstStyle/>
          <a:p>
            <a:endParaRPr lang="zh-CN" altLang="en-US"/>
          </a:p>
        </p:txBody>
      </p:sp>
      <p:sp>
        <p:nvSpPr>
          <p:cNvPr id="5" name="灯片编号占位符 4"/>
          <p:cNvSpPr>
            <a:spLocks noGrp="1"/>
          </p:cNvSpPr>
          <p:nvPr>
            <p:ph type="sldNum" sz="quarter" idx="12"/>
          </p:nvPr>
        </p:nvSpPr>
        <p:spPr>
          <a:xfrm>
            <a:off x="8610600" y="6356350"/>
            <a:ext cx="2743200" cy="365125"/>
          </a:xfrm>
          <a:prstGeom prst="rect">
            <a:avLst/>
          </a:prstGeom>
        </p:spPr>
        <p:txBody>
          <a:bodyPr/>
          <a:lstStyle/>
          <a:p>
            <a:fld id="{630C3516-1732-405E-BFEB-FAF803AA32D0}" type="slidenum">
              <a:rPr lang="zh-CN" altLang="en-US" smtClean="0"/>
            </a:fld>
            <a:endParaRPr lang="zh-CN"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idx="1"/>
          </p:nvPr>
        </p:nvSpPr>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endParaRPr lang="zh-CN" altLang="en-US"/>
          </a:p>
        </p:txBody>
      </p:sp>
      <p:sp>
        <p:nvSpPr>
          <p:cNvPr id="4" name="日期占位符 3"/>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endParaRPr lang="zh-CN" altLang="en-US"/>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7" name="日期占位符 6"/>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ltLang="en-US"/>
          </a:p>
        </p:txBody>
      </p:sp>
      <p:sp>
        <p:nvSpPr>
          <p:cNvPr id="3" name="日期占位符 2"/>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endParaRPr lang="zh-CN" altLang="en-US"/>
          </a:p>
        </p:txBody>
      </p:sp>
      <p:sp>
        <p:nvSpPr>
          <p:cNvPr id="5" name="日期占位符 4"/>
          <p:cNvSpPr>
            <a:spLocks noGrp="1"/>
          </p:cNvSpPr>
          <p:nvPr>
            <p:ph type="dt" sz="half" idx="10"/>
          </p:nvPr>
        </p:nvSpPr>
        <p:spPr/>
        <p:txBody>
          <a:bodyPr/>
          <a:lstStyle/>
          <a:p>
            <a:fld id="{D997B5FA-0921-464F-AAE1-844C04324D75}" type="datetimeFigureOut">
              <a:rPr lang="zh-CN" altLang="en-US" smtClean="0"/>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fld>
            <a:endParaRPr lang="zh-CN" altLang="en-US"/>
          </a:p>
        </p:txBody>
      </p:sp>
    </p:spTree>
  </p:cSld>
  <p:clrMapOvr>
    <a:masterClrMapping/>
  </p:clrMapOvr>
</p:sldLayout>
</file>

<file path=ppt/slideMasters/_rels/slideMaster1.xml.rels><?xml version="1.0" encoding="UTF-8" standalone="yes"?>
<Relationships xmlns="http://schemas.openxmlformats.org/package/2006/relationships"><Relationship Id="rId9" Type="http://schemas.openxmlformats.org/officeDocument/2006/relationships/slideLayout" Target="../slideLayouts/slideLayout9.xml"/><Relationship Id="rId8" Type="http://schemas.openxmlformats.org/officeDocument/2006/relationships/slideLayout" Target="../slideLayouts/slideLayout8.xml"/><Relationship Id="rId7" Type="http://schemas.openxmlformats.org/officeDocument/2006/relationships/slideLayout" Target="../slideLayouts/slideLayout7.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3" Type="http://schemas.openxmlformats.org/officeDocument/2006/relationships/slideLayout" Target="../slideLayouts/slideLayout3.xml"/><Relationship Id="rId2" Type="http://schemas.openxmlformats.org/officeDocument/2006/relationships/slideLayout" Target="../slideLayouts/slideLayout2.xml"/><Relationship Id="rId17" Type="http://schemas.openxmlformats.org/officeDocument/2006/relationships/theme" Target="../theme/theme1.xml"/><Relationship Id="rId16" Type="http://schemas.openxmlformats.org/officeDocument/2006/relationships/slideLayout" Target="../slideLayouts/slideLayout16.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endParaRPr lang="zh-CN" altLang="en-US"/>
          </a:p>
          <a:p>
            <a:pPr lvl="1"/>
            <a:r>
              <a:rPr lang="zh-CN" altLang="en-US"/>
              <a:t>第二级</a:t>
            </a:r>
            <a:endParaRPr lang="zh-CN" altLang="en-US"/>
          </a:p>
          <a:p>
            <a:pPr lvl="2"/>
            <a:r>
              <a:rPr lang="zh-CN" altLang="en-US"/>
              <a:t>第三级</a:t>
            </a:r>
            <a:endParaRPr lang="zh-CN" altLang="en-US"/>
          </a:p>
          <a:p>
            <a:pPr lvl="3"/>
            <a:r>
              <a:rPr lang="zh-CN" altLang="en-US"/>
              <a:t>第四级</a:t>
            </a:r>
            <a:endParaRPr lang="zh-CN" altLang="en-US"/>
          </a:p>
          <a:p>
            <a:pPr lvl="4"/>
            <a:r>
              <a:rPr lang="zh-CN" altLang="en-US"/>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9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9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9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9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6" Type="http://schemas.openxmlformats.org/officeDocument/2006/relationships/notesSlide" Target="../notesSlides/notesSlide1.xml"/><Relationship Id="rId5" Type="http://schemas.openxmlformats.org/officeDocument/2006/relationships/slideLayout" Target="../slideLayouts/slideLayout1.xml"/><Relationship Id="rId4" Type="http://schemas.openxmlformats.org/officeDocument/2006/relationships/image" Target="../media/image3.png"/><Relationship Id="rId3" Type="http://schemas.openxmlformats.org/officeDocument/2006/relationships/image" Target="../media/image2.png"/><Relationship Id="rId2" Type="http://schemas.openxmlformats.org/officeDocument/2006/relationships/tags" Target="../tags/tag1.xml"/><Relationship Id="rId1" Type="http://schemas.openxmlformats.org/officeDocument/2006/relationships/image" Target="../media/image1.png"/></Relationships>
</file>

<file path=ppt/slides/_rels/slide10.xml.rels><?xml version="1.0" encoding="UTF-8" standalone="yes"?>
<Relationships xmlns="http://schemas.openxmlformats.org/package/2006/relationships"><Relationship Id="rId7" Type="http://schemas.openxmlformats.org/officeDocument/2006/relationships/notesSlide" Target="../notesSlides/notesSlide9.xml"/><Relationship Id="rId6" Type="http://schemas.openxmlformats.org/officeDocument/2006/relationships/slideLayout" Target="../slideLayouts/slideLayout7.xml"/><Relationship Id="rId5" Type="http://schemas.openxmlformats.org/officeDocument/2006/relationships/image" Target="../media/image17.jpeg"/><Relationship Id="rId4" Type="http://schemas.openxmlformats.org/officeDocument/2006/relationships/image" Target="../media/image16.jpeg"/><Relationship Id="rId3" Type="http://schemas.openxmlformats.org/officeDocument/2006/relationships/image" Target="../media/image15.jpeg"/><Relationship Id="rId2" Type="http://schemas.openxmlformats.org/officeDocument/2006/relationships/image" Target="../media/image6.png"/><Relationship Id="rId1" Type="http://schemas.openxmlformats.org/officeDocument/2006/relationships/image" Target="../media/image4.png"/></Relationships>
</file>

<file path=ppt/slides/_rels/slide11.xml.rels><?xml version="1.0" encoding="UTF-8" standalone="yes"?>
<Relationships xmlns="http://schemas.openxmlformats.org/package/2006/relationships"><Relationship Id="rId6" Type="http://schemas.openxmlformats.org/officeDocument/2006/relationships/notesSlide" Target="../notesSlides/notesSlide10.xml"/><Relationship Id="rId5" Type="http://schemas.openxmlformats.org/officeDocument/2006/relationships/slideLayout" Target="../slideLayouts/slideLayout7.xml"/><Relationship Id="rId4" Type="http://schemas.openxmlformats.org/officeDocument/2006/relationships/image" Target="../media/image19.jpeg"/><Relationship Id="rId3" Type="http://schemas.openxmlformats.org/officeDocument/2006/relationships/image" Target="../media/image18.jpeg"/><Relationship Id="rId2" Type="http://schemas.openxmlformats.org/officeDocument/2006/relationships/image" Target="../media/image6.png"/><Relationship Id="rId1" Type="http://schemas.openxmlformats.org/officeDocument/2006/relationships/image" Target="../media/image4.png"/></Relationships>
</file>

<file path=ppt/slides/_rels/slide12.xml.rels><?xml version="1.0" encoding="UTF-8" standalone="yes"?>
<Relationships xmlns="http://schemas.openxmlformats.org/package/2006/relationships"><Relationship Id="rId5" Type="http://schemas.openxmlformats.org/officeDocument/2006/relationships/notesSlide" Target="../notesSlides/notesSlide11.xml"/><Relationship Id="rId4" Type="http://schemas.openxmlformats.org/officeDocument/2006/relationships/slideLayout" Target="../slideLayouts/slideLayout7.xml"/><Relationship Id="rId3" Type="http://schemas.openxmlformats.org/officeDocument/2006/relationships/image" Target="../media/image20.jpeg"/><Relationship Id="rId2" Type="http://schemas.openxmlformats.org/officeDocument/2006/relationships/image" Target="../media/image6.png"/><Relationship Id="rId1" Type="http://schemas.openxmlformats.org/officeDocument/2006/relationships/image" Target="../media/image4.png"/></Relationships>
</file>

<file path=ppt/slides/_rels/slide13.xml.rels><?xml version="1.0" encoding="UTF-8" standalone="yes"?>
<Relationships xmlns="http://schemas.openxmlformats.org/package/2006/relationships"><Relationship Id="rId5" Type="http://schemas.openxmlformats.org/officeDocument/2006/relationships/notesSlide" Target="../notesSlides/notesSlide12.xml"/><Relationship Id="rId4" Type="http://schemas.openxmlformats.org/officeDocument/2006/relationships/slideLayout" Target="../slideLayouts/slideLayout7.xml"/><Relationship Id="rId3" Type="http://schemas.openxmlformats.org/officeDocument/2006/relationships/image" Target="../media/image21.jpeg"/><Relationship Id="rId2" Type="http://schemas.openxmlformats.org/officeDocument/2006/relationships/image" Target="../media/image6.png"/><Relationship Id="rId1" Type="http://schemas.openxmlformats.org/officeDocument/2006/relationships/image" Target="../media/image4.png"/></Relationships>
</file>

<file path=ppt/slides/_rels/slide14.xml.rels><?xml version="1.0" encoding="UTF-8" standalone="yes"?>
<Relationships xmlns="http://schemas.openxmlformats.org/package/2006/relationships"><Relationship Id="rId9" Type="http://schemas.openxmlformats.org/officeDocument/2006/relationships/vmlDrawing" Target="../drawings/vmlDrawing1.vml"/><Relationship Id="rId8" Type="http://schemas.openxmlformats.org/officeDocument/2006/relationships/slideLayout" Target="../slideLayouts/slideLayout7.xml"/><Relationship Id="rId7" Type="http://schemas.openxmlformats.org/officeDocument/2006/relationships/image" Target="../media/image24.emf"/><Relationship Id="rId6" Type="http://schemas.openxmlformats.org/officeDocument/2006/relationships/oleObject" Target="../embeddings/oleObject2.bin"/><Relationship Id="rId5" Type="http://schemas.openxmlformats.org/officeDocument/2006/relationships/image" Target="../media/image23.wmf"/><Relationship Id="rId4" Type="http://schemas.openxmlformats.org/officeDocument/2006/relationships/oleObject" Target="../embeddings/oleObject1.bin"/><Relationship Id="rId3" Type="http://schemas.openxmlformats.org/officeDocument/2006/relationships/image" Target="../media/image22.png"/><Relationship Id="rId2" Type="http://schemas.openxmlformats.org/officeDocument/2006/relationships/image" Target="../media/image6.png"/><Relationship Id="rId10" Type="http://schemas.openxmlformats.org/officeDocument/2006/relationships/notesSlide" Target="../notesSlides/notesSlide13.xml"/><Relationship Id="rId1" Type="http://schemas.openxmlformats.org/officeDocument/2006/relationships/image" Target="../media/image4.png"/></Relationships>
</file>

<file path=ppt/slides/_rels/slide15.xml.rels><?xml version="1.0" encoding="UTF-8" standalone="yes"?>
<Relationships xmlns="http://schemas.openxmlformats.org/package/2006/relationships"><Relationship Id="rId5" Type="http://schemas.openxmlformats.org/officeDocument/2006/relationships/notesSlide" Target="../notesSlides/notesSlide14.xml"/><Relationship Id="rId4" Type="http://schemas.openxmlformats.org/officeDocument/2006/relationships/slideLayout" Target="../slideLayouts/slideLayout7.xml"/><Relationship Id="rId3" Type="http://schemas.openxmlformats.org/officeDocument/2006/relationships/image" Target="../media/image25.jpeg"/><Relationship Id="rId2" Type="http://schemas.openxmlformats.org/officeDocument/2006/relationships/image" Target="../media/image6.png"/><Relationship Id="rId1" Type="http://schemas.openxmlformats.org/officeDocument/2006/relationships/image" Target="../media/image4.png"/></Relationships>
</file>

<file path=ppt/slides/_rels/slide16.xml.rels><?xml version="1.0" encoding="UTF-8" standalone="yes"?>
<Relationships xmlns="http://schemas.openxmlformats.org/package/2006/relationships"><Relationship Id="rId9" Type="http://schemas.openxmlformats.org/officeDocument/2006/relationships/notesSlide" Target="../notesSlides/notesSlide15.xml"/><Relationship Id="rId8" Type="http://schemas.openxmlformats.org/officeDocument/2006/relationships/vmlDrawing" Target="../drawings/vmlDrawing2.vml"/><Relationship Id="rId7" Type="http://schemas.openxmlformats.org/officeDocument/2006/relationships/slideLayout" Target="../slideLayouts/slideLayout7.xml"/><Relationship Id="rId6" Type="http://schemas.openxmlformats.org/officeDocument/2006/relationships/image" Target="../media/image27.wmf"/><Relationship Id="rId5" Type="http://schemas.openxmlformats.org/officeDocument/2006/relationships/oleObject" Target="../embeddings/oleObject3.bin"/><Relationship Id="rId4" Type="http://schemas.openxmlformats.org/officeDocument/2006/relationships/image" Target="../media/image26.jpeg"/><Relationship Id="rId3" Type="http://schemas.openxmlformats.org/officeDocument/2006/relationships/image" Target="../media/image6.png"/><Relationship Id="rId2" Type="http://schemas.openxmlformats.org/officeDocument/2006/relationships/image" Target="../media/image4.png"/><Relationship Id="rId1" Type="http://schemas.openxmlformats.org/officeDocument/2006/relationships/hyperlink" Target="https://blog.csdn.net/qq_42691298/article/details/126590726" TargetMode="External"/></Relationships>
</file>

<file path=ppt/slides/_rels/slide17.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8.png"/></Relationships>
</file>

<file path=ppt/slides/_rels/slide18.xml.rels><?xml version="1.0" encoding="UTF-8" standalone="yes"?>
<Relationships xmlns="http://schemas.openxmlformats.org/package/2006/relationships"><Relationship Id="rId2" Type="http://schemas.openxmlformats.org/officeDocument/2006/relationships/slideLayout" Target="../slideLayouts/slideLayout7.xml"/><Relationship Id="rId1" Type="http://schemas.openxmlformats.org/officeDocument/2006/relationships/image" Target="../media/image29.png"/></Relationships>
</file>

<file path=ppt/slides/_rels/slide19.xml.rels><?xml version="1.0" encoding="UTF-8" standalone="yes"?>
<Relationships xmlns="http://schemas.openxmlformats.org/package/2006/relationships"><Relationship Id="rId4" Type="http://schemas.openxmlformats.org/officeDocument/2006/relationships/notesSlide" Target="../notesSlides/notesSlide16.xml"/><Relationship Id="rId3" Type="http://schemas.openxmlformats.org/officeDocument/2006/relationships/slideLayout" Target="../slideLayouts/slideLayout7.xml"/><Relationship Id="rId2" Type="http://schemas.openxmlformats.org/officeDocument/2006/relationships/image" Target="../media/image30.png"/><Relationship Id="rId1" Type="http://schemas.openxmlformats.org/officeDocument/2006/relationships/image" Target="../media/image6.png"/></Relationships>
</file>

<file path=ppt/slides/_rels/slide2.xml.rels><?xml version="1.0" encoding="UTF-8" standalone="yes"?>
<Relationships xmlns="http://schemas.openxmlformats.org/package/2006/relationships"><Relationship Id="rId4" Type="http://schemas.openxmlformats.org/officeDocument/2006/relationships/slideLayout" Target="../slideLayouts/slideLayout2.xml"/><Relationship Id="rId3" Type="http://schemas.openxmlformats.org/officeDocument/2006/relationships/image" Target="../media/image5.jpeg"/><Relationship Id="rId2" Type="http://schemas.openxmlformats.org/officeDocument/2006/relationships/image" Target="../media/image1.png"/><Relationship Id="rId1" Type="http://schemas.openxmlformats.org/officeDocument/2006/relationships/image" Target="../media/image4.png"/></Relationships>
</file>

<file path=ppt/slides/_rels/slide20.xml.rels><?xml version="1.0" encoding="UTF-8" standalone="yes"?>
<Relationships xmlns="http://schemas.openxmlformats.org/package/2006/relationships"><Relationship Id="rId4" Type="http://schemas.openxmlformats.org/officeDocument/2006/relationships/notesSlide" Target="../notesSlides/notesSlide17.xml"/><Relationship Id="rId3" Type="http://schemas.openxmlformats.org/officeDocument/2006/relationships/slideLayout" Target="../slideLayouts/slideLayout7.xml"/><Relationship Id="rId2" Type="http://schemas.openxmlformats.org/officeDocument/2006/relationships/hyperlink" Target="https://www.bilibili.com/video/BV1t47TzfE8R/?spm_id_from=333.337.search-card.all.click&amp;vd_source=b9167cfadd5abe591976a9f2e53e51b3" TargetMode="External"/><Relationship Id="rId1" Type="http://schemas.openxmlformats.org/officeDocument/2006/relationships/image" Target="../media/image6.png"/></Relationships>
</file>

<file path=ppt/slides/_rels/slide21.xml.rels><?xml version="1.0" encoding="UTF-8" standalone="yes"?>
<Relationships xmlns="http://schemas.openxmlformats.org/package/2006/relationships"><Relationship Id="rId7" Type="http://schemas.openxmlformats.org/officeDocument/2006/relationships/notesSlide" Target="../notesSlides/notesSlide18.xml"/><Relationship Id="rId6" Type="http://schemas.openxmlformats.org/officeDocument/2006/relationships/vmlDrawing" Target="../drawings/vmlDrawing3.vml"/><Relationship Id="rId5" Type="http://schemas.openxmlformats.org/officeDocument/2006/relationships/slideLayout" Target="../slideLayouts/slideLayout7.xml"/><Relationship Id="rId4" Type="http://schemas.openxmlformats.org/officeDocument/2006/relationships/image" Target="../media/image27.wmf"/><Relationship Id="rId3" Type="http://schemas.openxmlformats.org/officeDocument/2006/relationships/oleObject" Target="../embeddings/oleObject4.bin"/><Relationship Id="rId2" Type="http://schemas.openxmlformats.org/officeDocument/2006/relationships/image" Target="../media/image31.png"/><Relationship Id="rId1" Type="http://schemas.openxmlformats.org/officeDocument/2006/relationships/image" Target="../media/image6.png"/></Relationships>
</file>

<file path=ppt/slides/_rels/slide22.xml.rels><?xml version="1.0" encoding="UTF-8" standalone="yes"?>
<Relationships xmlns="http://schemas.openxmlformats.org/package/2006/relationships"><Relationship Id="rId6" Type="http://schemas.openxmlformats.org/officeDocument/2006/relationships/comments" Target="../comments/comment2.xml"/><Relationship Id="rId5" Type="http://schemas.openxmlformats.org/officeDocument/2006/relationships/notesSlide" Target="../notesSlides/notesSlide19.xml"/><Relationship Id="rId4" Type="http://schemas.openxmlformats.org/officeDocument/2006/relationships/slideLayout" Target="../slideLayouts/slideLayout7.xml"/><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image" Target="../media/image6.png"/></Relationships>
</file>

<file path=ppt/slides/_rels/slide23.xml.rels><?xml version="1.0" encoding="UTF-8" standalone="yes"?>
<Relationships xmlns="http://schemas.openxmlformats.org/package/2006/relationships"><Relationship Id="rId7" Type="http://schemas.openxmlformats.org/officeDocument/2006/relationships/notesSlide" Target="../notesSlides/notesSlide20.xml"/><Relationship Id="rId6" Type="http://schemas.openxmlformats.org/officeDocument/2006/relationships/slideLayout" Target="../slideLayouts/slideLayout7.xml"/><Relationship Id="rId5" Type="http://schemas.openxmlformats.org/officeDocument/2006/relationships/image" Target="../media/image37.png"/><Relationship Id="rId4" Type="http://schemas.openxmlformats.org/officeDocument/2006/relationships/image" Target="../media/image36.png"/><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image" Target="../media/image6.png"/></Relationships>
</file>

<file path=ppt/slides/_rels/slide24.xml.rels><?xml version="1.0" encoding="UTF-8" standalone="yes"?>
<Relationships xmlns="http://schemas.openxmlformats.org/package/2006/relationships"><Relationship Id="rId6" Type="http://schemas.openxmlformats.org/officeDocument/2006/relationships/notesSlide" Target="../notesSlides/notesSlide21.xml"/><Relationship Id="rId5" Type="http://schemas.openxmlformats.org/officeDocument/2006/relationships/slideLayout" Target="../slideLayouts/slideLayout7.xml"/><Relationship Id="rId4" Type="http://schemas.openxmlformats.org/officeDocument/2006/relationships/image" Target="../media/image40.png"/><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image" Target="../media/image6.png"/></Relationships>
</file>

<file path=ppt/slides/_rels/slide25.xml.rels><?xml version="1.0" encoding="UTF-8" standalone="yes"?>
<Relationships xmlns="http://schemas.openxmlformats.org/package/2006/relationships"><Relationship Id="rId9" Type="http://schemas.openxmlformats.org/officeDocument/2006/relationships/slideLayout" Target="../slideLayouts/slideLayout1.xml"/><Relationship Id="rId8" Type="http://schemas.openxmlformats.org/officeDocument/2006/relationships/tags" Target="../tags/tag4.xml"/><Relationship Id="rId7" Type="http://schemas.openxmlformats.org/officeDocument/2006/relationships/image" Target="../media/image44.png"/><Relationship Id="rId6" Type="http://schemas.openxmlformats.org/officeDocument/2006/relationships/image" Target="../media/image43.png"/><Relationship Id="rId5" Type="http://schemas.openxmlformats.org/officeDocument/2006/relationships/tags" Target="../tags/tag3.xml"/><Relationship Id="rId4" Type="http://schemas.openxmlformats.org/officeDocument/2006/relationships/image" Target="../media/image6.png"/><Relationship Id="rId3" Type="http://schemas.openxmlformats.org/officeDocument/2006/relationships/tags" Target="../tags/tag2.xml"/><Relationship Id="rId2" Type="http://schemas.openxmlformats.org/officeDocument/2006/relationships/image" Target="../media/image42.png"/><Relationship Id="rId1"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27.xml.rels><?xml version="1.0" encoding="UTF-8" standalone="yes"?>
<Relationships xmlns="http://schemas.openxmlformats.org/package/2006/relationships"><Relationship Id="rId4" Type="http://schemas.openxmlformats.org/officeDocument/2006/relationships/notesSlide" Target="../notesSlides/notesSlide23.xml"/><Relationship Id="rId3" Type="http://schemas.openxmlformats.org/officeDocument/2006/relationships/slideLayout" Target="../slideLayouts/slideLayout7.xml"/><Relationship Id="rId2" Type="http://schemas.openxmlformats.org/officeDocument/2006/relationships/image" Target="../media/image45.png"/><Relationship Id="rId1" Type="http://schemas.openxmlformats.org/officeDocument/2006/relationships/image" Target="../media/image6.png"/></Relationships>
</file>

<file path=ppt/slides/_rels/slide28.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hyperlink" Target="mailto:1457235604@qq.com" TargetMode="External"/><Relationship Id="rId1" Type="http://schemas.openxmlformats.org/officeDocument/2006/relationships/image" Target="../media/image6.png"/></Relationships>
</file>

<file path=ppt/slides/_rels/slide29.xml.rels><?xml version="1.0" encoding="UTF-8" standalone="yes"?>
<Relationships xmlns="http://schemas.openxmlformats.org/package/2006/relationships"><Relationship Id="rId4" Type="http://schemas.openxmlformats.org/officeDocument/2006/relationships/notesSlide" Target="../notesSlides/notesSlide24.xml"/><Relationship Id="rId3" Type="http://schemas.openxmlformats.org/officeDocument/2006/relationships/slideLayout" Target="../slideLayouts/slideLayout7.xml"/><Relationship Id="rId2" Type="http://schemas.openxmlformats.org/officeDocument/2006/relationships/image" Target="../media/image46.png"/><Relationship Id="rId1" Type="http://schemas.openxmlformats.org/officeDocument/2006/relationships/image" Target="../media/image6.png"/></Relationships>
</file>

<file path=ppt/slides/_rels/slide3.xml.rels><?xml version="1.0" encoding="UTF-8" standalone="yes"?>
<Relationships xmlns="http://schemas.openxmlformats.org/package/2006/relationships"><Relationship Id="rId8" Type="http://schemas.openxmlformats.org/officeDocument/2006/relationships/comments" Target="../comments/comment1.xml"/><Relationship Id="rId7" Type="http://schemas.openxmlformats.org/officeDocument/2006/relationships/notesSlide" Target="../notesSlides/notesSlide2.xml"/><Relationship Id="rId6" Type="http://schemas.openxmlformats.org/officeDocument/2006/relationships/slideLayout" Target="../slideLayouts/slideLayout7.xml"/><Relationship Id="rId5" Type="http://schemas.openxmlformats.org/officeDocument/2006/relationships/image" Target="../media/image10.png"/><Relationship Id="rId4" Type="http://schemas.openxmlformats.org/officeDocument/2006/relationships/image" Target="../media/image9.png"/><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image" Target="../media/image6.png"/></Relationships>
</file>

<file path=ppt/slides/_rels/slide30.xml.rels><?xml version="1.0" encoding="UTF-8" standalone="yes"?>
<Relationships xmlns="http://schemas.openxmlformats.org/package/2006/relationships"><Relationship Id="rId5" Type="http://schemas.openxmlformats.org/officeDocument/2006/relationships/notesSlide" Target="../notesSlides/notesSlide25.xml"/><Relationship Id="rId4" Type="http://schemas.openxmlformats.org/officeDocument/2006/relationships/slideLayout" Target="../slideLayouts/slideLayout7.xml"/><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image" Target="../media/image6.png"/></Relationships>
</file>

<file path=ppt/slides/_rels/slide31.xml.rels><?xml version="1.0" encoding="UTF-8" standalone="yes"?>
<Relationships xmlns="http://schemas.openxmlformats.org/package/2006/relationships"><Relationship Id="rId8" Type="http://schemas.openxmlformats.org/officeDocument/2006/relationships/slideLayout" Target="../slideLayouts/slideLayout7.xml"/><Relationship Id="rId7" Type="http://schemas.openxmlformats.org/officeDocument/2006/relationships/hyperlink" Target="https://www.pytorchtutorial.com/docs/" TargetMode="External"/><Relationship Id="rId6" Type="http://schemas.openxmlformats.org/officeDocument/2006/relationships/hyperlink" Target="https://pytorch.org/docs/stable/index.html" TargetMode="External"/><Relationship Id="rId5" Type="http://schemas.openxmlformats.org/officeDocument/2006/relationships/hyperlink" Target="https://www.guyuehome.com/blog/index/category/11" TargetMode="External"/><Relationship Id="rId4" Type="http://schemas.openxmlformats.org/officeDocument/2006/relationships/hyperlink" Target="https://www.bilibili.com/video/BV164411m79z?from=search&amp;seid=4546465865475914305" TargetMode="External"/><Relationship Id="rId3" Type="http://schemas.openxmlformats.org/officeDocument/2006/relationships/hyperlink" Target="https://www.bilibili.com/video/BV1zt411G7Vn" TargetMode="External"/><Relationship Id="rId2" Type="http://schemas.openxmlformats.org/officeDocument/2006/relationships/image" Target="../media/image6.png"/><Relationship Id="rId1" Type="http://schemas.openxmlformats.org/officeDocument/2006/relationships/image" Target="../media/image4.png"/></Relationships>
</file>

<file path=ppt/slides/_rels/slide32.xml.rels><?xml version="1.0" encoding="UTF-8" standalone="yes"?>
<Relationships xmlns="http://schemas.openxmlformats.org/package/2006/relationships"><Relationship Id="rId4" Type="http://schemas.openxmlformats.org/officeDocument/2006/relationships/notesSlide" Target="../notesSlides/notesSlide26.xml"/><Relationship Id="rId3" Type="http://schemas.openxmlformats.org/officeDocument/2006/relationships/slideLayout" Target="../slideLayouts/slideLayout7.xml"/><Relationship Id="rId2" Type="http://schemas.openxmlformats.org/officeDocument/2006/relationships/image" Target="../media/image50.jpeg"/><Relationship Id="rId1" Type="http://schemas.openxmlformats.org/officeDocument/2006/relationships/image" Target="../media/image49.jpeg"/></Relationships>
</file>

<file path=ppt/slides/_rels/slide4.xml.rels><?xml version="1.0" encoding="UTF-8" standalone="yes"?>
<Relationships xmlns="http://schemas.openxmlformats.org/package/2006/relationships"><Relationship Id="rId4" Type="http://schemas.openxmlformats.org/officeDocument/2006/relationships/notesSlide" Target="../notesSlides/notesSlide3.xml"/><Relationship Id="rId3" Type="http://schemas.openxmlformats.org/officeDocument/2006/relationships/slideLayout" Target="../slideLayouts/slideLayout7.xml"/><Relationship Id="rId2" Type="http://schemas.openxmlformats.org/officeDocument/2006/relationships/image" Target="../media/image7.png"/><Relationship Id="rId1" Type="http://schemas.openxmlformats.org/officeDocument/2006/relationships/image" Target="../media/image6.png"/></Relationships>
</file>

<file path=ppt/slides/_rels/slide5.xml.rels><?xml version="1.0" encoding="UTF-8" standalone="yes"?>
<Relationships xmlns="http://schemas.openxmlformats.org/package/2006/relationships"><Relationship Id="rId4" Type="http://schemas.openxmlformats.org/officeDocument/2006/relationships/notesSlide" Target="../notesSlides/notesSlide4.xml"/><Relationship Id="rId3" Type="http://schemas.openxmlformats.org/officeDocument/2006/relationships/slideLayout" Target="../slideLayouts/slideLayout7.xml"/><Relationship Id="rId2" Type="http://schemas.openxmlformats.org/officeDocument/2006/relationships/hyperlink" Target="https://blog.csdn.net/m0_58678659/article/details/122932488" TargetMode="External"/><Relationship Id="rId1" Type="http://schemas.openxmlformats.org/officeDocument/2006/relationships/image" Target="../media/image6.png"/></Relationships>
</file>

<file path=ppt/slides/_rels/slide6.xml.rels><?xml version="1.0" encoding="UTF-8" standalone="yes"?>
<Relationships xmlns="http://schemas.openxmlformats.org/package/2006/relationships"><Relationship Id="rId5" Type="http://schemas.openxmlformats.org/officeDocument/2006/relationships/notesSlide" Target="../notesSlides/notesSlide5.xml"/><Relationship Id="rId4" Type="http://schemas.openxmlformats.org/officeDocument/2006/relationships/slideLayout" Target="../slideLayouts/slideLayout7.xml"/><Relationship Id="rId3" Type="http://schemas.openxmlformats.org/officeDocument/2006/relationships/image" Target="../media/image11.png"/><Relationship Id="rId2" Type="http://schemas.openxmlformats.org/officeDocument/2006/relationships/image" Target="../media/image6.png"/><Relationship Id="rId1" Type="http://schemas.openxmlformats.org/officeDocument/2006/relationships/image" Target="../media/image4.png"/></Relationships>
</file>

<file path=ppt/slides/_rels/slide7.xml.rels><?xml version="1.0" encoding="UTF-8" standalone="yes"?>
<Relationships xmlns="http://schemas.openxmlformats.org/package/2006/relationships"><Relationship Id="rId6" Type="http://schemas.openxmlformats.org/officeDocument/2006/relationships/notesSlide" Target="../notesSlides/notesSlide6.xml"/><Relationship Id="rId5" Type="http://schemas.openxmlformats.org/officeDocument/2006/relationships/slideLayout" Target="../slideLayouts/slideLayout7.xml"/><Relationship Id="rId4" Type="http://schemas.openxmlformats.org/officeDocument/2006/relationships/image" Target="../media/image13.jpeg"/><Relationship Id="rId3" Type="http://schemas.openxmlformats.org/officeDocument/2006/relationships/image" Target="../media/image12.png"/><Relationship Id="rId2" Type="http://schemas.openxmlformats.org/officeDocument/2006/relationships/image" Target="../media/image6.png"/><Relationship Id="rId1"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image" Target="../media/image6.png"/></Relationships>
</file>

<file path=ppt/slides/_rels/slide9.xml.rels><?xml version="1.0" encoding="UTF-8" standalone="yes"?>
<Relationships xmlns="http://schemas.openxmlformats.org/package/2006/relationships"><Relationship Id="rId6" Type="http://schemas.openxmlformats.org/officeDocument/2006/relationships/notesSlide" Target="../notesSlides/notesSlide8.xml"/><Relationship Id="rId5" Type="http://schemas.openxmlformats.org/officeDocument/2006/relationships/slideLayout" Target="../slideLayouts/slideLayout7.xml"/><Relationship Id="rId4" Type="http://schemas.openxmlformats.org/officeDocument/2006/relationships/hyperlink" Target="https://ezyang.github.io/convolution-visualizer/index.html" TargetMode="External"/><Relationship Id="rId3" Type="http://schemas.openxmlformats.org/officeDocument/2006/relationships/image" Target="../media/image14.GIF"/><Relationship Id="rId2" Type="http://schemas.openxmlformats.org/officeDocument/2006/relationships/image" Target="../media/image6.png"/><Relationship Id="rId1" Type="http://schemas.openxmlformats.org/officeDocument/2006/relationships/image" Target="../media/image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起始页"/>
          <p:cNvPicPr>
            <a:picLocks noChangeAspect="1"/>
          </p:cNvPicPr>
          <p:nvPr/>
        </p:nvPicPr>
        <p:blipFill>
          <a:blip r:embed="rId1"/>
          <a:stretch>
            <a:fillRect/>
          </a:stretch>
        </p:blipFill>
        <p:spPr>
          <a:xfrm>
            <a:off x="6985" y="-1270"/>
            <a:ext cx="12191365" cy="10490200"/>
          </a:xfrm>
          <a:prstGeom prst="rect">
            <a:avLst/>
          </a:prstGeom>
        </p:spPr>
      </p:pic>
      <p:sp>
        <p:nvSpPr>
          <p:cNvPr id="23" name="圆: 空心 2"/>
          <p:cNvSpPr/>
          <p:nvPr/>
        </p:nvSpPr>
        <p:spPr>
          <a:xfrm>
            <a:off x="5294630" y="2313305"/>
            <a:ext cx="1614170" cy="1551305"/>
          </a:xfrm>
          <a:prstGeom prst="donut">
            <a:avLst>
              <a:gd name="adj" fmla="val 3264"/>
            </a:avLst>
          </a:prstGeom>
          <a:solidFill>
            <a:srgbClr val="CCDAE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Light" panose="020B0502040204020203" charset="-122"/>
              <a:cs typeface="+mn-cs"/>
            </a:endParaRPr>
          </a:p>
        </p:txBody>
      </p:sp>
      <p:sp>
        <p:nvSpPr>
          <p:cNvPr id="24" name="圆: 空心 3"/>
          <p:cNvSpPr/>
          <p:nvPr/>
        </p:nvSpPr>
        <p:spPr>
          <a:xfrm>
            <a:off x="4875530" y="1884045"/>
            <a:ext cx="2453640" cy="2453640"/>
          </a:xfrm>
          <a:prstGeom prst="donut">
            <a:avLst>
              <a:gd name="adj" fmla="val 15724"/>
            </a:avLst>
          </a:prstGeom>
          <a:solidFill>
            <a:srgbClr val="CCDAE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Light" panose="020B0502040204020203" charset="-122"/>
              <a:cs typeface="+mn-cs"/>
            </a:endParaRPr>
          </a:p>
        </p:txBody>
      </p:sp>
      <p:sp>
        <p:nvSpPr>
          <p:cNvPr id="29" name="矩形 28"/>
          <p:cNvSpPr/>
          <p:nvPr/>
        </p:nvSpPr>
        <p:spPr>
          <a:xfrm>
            <a:off x="6389370" y="-1270"/>
            <a:ext cx="5803900" cy="9790430"/>
          </a:xfrm>
          <a:prstGeom prst="rect">
            <a:avLst/>
          </a:prstGeom>
          <a:solidFill>
            <a:srgbClr val="393D45">
              <a:alpha val="77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Sitka Text" panose="02000505000000020004"/>
              <a:ea typeface="微软雅黑 Light" panose="020B0502040204020203" charset="-122"/>
              <a:cs typeface="+mn-cs"/>
            </a:endParaRPr>
          </a:p>
        </p:txBody>
      </p:sp>
      <p:pic>
        <p:nvPicPr>
          <p:cNvPr id="30" name="图片 29" descr="文本&#10;&#10;描述已自动生成"/>
          <p:cNvPicPr>
            <a:picLocks noChangeAspect="1"/>
          </p:cNvPicPr>
          <p:nvPr>
            <p:custDataLst>
              <p:tags r:id="rId2"/>
            </p:custDataLst>
          </p:nvPr>
        </p:nvPicPr>
        <p:blipFill>
          <a:blip r:embed="rId3">
            <a:extLst>
              <a:ext uri="{28A0092B-C50C-407E-A947-70E740481C1C}">
                <a14:useLocalDpi xmlns:a14="http://schemas.microsoft.com/office/drawing/2010/main" val="0"/>
              </a:ext>
            </a:extLst>
          </a:blip>
          <a:srcRect l="30441" t="44380" r="30363" b="36633"/>
          <a:stretch>
            <a:fillRect/>
          </a:stretch>
        </p:blipFill>
        <p:spPr>
          <a:xfrm>
            <a:off x="7366635" y="707390"/>
            <a:ext cx="3804920" cy="1843405"/>
          </a:xfrm>
          <a:prstGeom prst="rect">
            <a:avLst/>
          </a:prstGeom>
          <a:noFill/>
        </p:spPr>
      </p:pic>
      <p:cxnSp>
        <p:nvCxnSpPr>
          <p:cNvPr id="31" name="直接连接符 30"/>
          <p:cNvCxnSpPr/>
          <p:nvPr/>
        </p:nvCxnSpPr>
        <p:spPr>
          <a:xfrm flipV="1">
            <a:off x="7421880" y="2702560"/>
            <a:ext cx="3581400" cy="3175"/>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784360" y="3933085"/>
            <a:ext cx="5013919" cy="830997"/>
          </a:xfrm>
          <a:prstGeom prst="rect">
            <a:avLst/>
          </a:prstGeom>
          <a:noFill/>
          <a:ln w="19050" cmpd="sng">
            <a:gradFill>
              <a:gsLst>
                <a:gs pos="0">
                  <a:schemeClr val="bg1"/>
                </a:gs>
                <a:gs pos="22000">
                  <a:srgbClr val="FDFFDC"/>
                </a:gs>
                <a:gs pos="53000">
                  <a:schemeClr val="bg1"/>
                </a:gs>
                <a:gs pos="72000">
                  <a:srgbClr val="FDFFDC"/>
                </a:gs>
                <a:gs pos="91000">
                  <a:schemeClr val="bg1"/>
                </a:gs>
              </a:gsLst>
              <a:lin ang="17460000" scaled="1"/>
            </a:gradFill>
            <a:prstDash val="solid"/>
          </a:ln>
        </p:spPr>
        <p:txBody>
          <a:bodyPr wrap="square" rtlCol="0">
            <a:spAutoFit/>
          </a:bodyPr>
          <a:lstStyle/>
          <a:p>
            <a:pPr algn="ctr"/>
            <a:r>
              <a:rPr lang="en-US" altLang="zh-CN" sz="4800" b="1" dirty="0" err="1">
                <a:solidFill>
                  <a:schemeClr val="bg1"/>
                </a:solidFill>
                <a:latin typeface="+mj-ea"/>
                <a:ea typeface="+mj-ea"/>
              </a:rPr>
              <a:t>DeepLearning</a:t>
            </a:r>
            <a:endParaRPr lang="zh-CN" altLang="en-US" sz="4800" b="1" dirty="0">
              <a:solidFill>
                <a:schemeClr val="bg1"/>
              </a:solidFill>
              <a:latin typeface="+mj-ea"/>
              <a:ea typeface="+mj-ea"/>
            </a:endParaRPr>
          </a:p>
        </p:txBody>
      </p:sp>
      <p:sp>
        <p:nvSpPr>
          <p:cNvPr id="33" name="圆: 空心 2"/>
          <p:cNvSpPr/>
          <p:nvPr/>
        </p:nvSpPr>
        <p:spPr>
          <a:xfrm>
            <a:off x="5421630" y="2440305"/>
            <a:ext cx="1614170" cy="1551305"/>
          </a:xfrm>
          <a:prstGeom prst="donut">
            <a:avLst>
              <a:gd name="adj" fmla="val 3264"/>
            </a:avLst>
          </a:prstGeom>
          <a:solidFill>
            <a:srgbClr val="CCDAE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Light" panose="020B0502040204020203" charset="-122"/>
              <a:cs typeface="+mn-cs"/>
            </a:endParaRPr>
          </a:p>
        </p:txBody>
      </p:sp>
      <p:sp>
        <p:nvSpPr>
          <p:cNvPr id="34" name="圆: 空心 3"/>
          <p:cNvSpPr/>
          <p:nvPr/>
        </p:nvSpPr>
        <p:spPr>
          <a:xfrm>
            <a:off x="5002530" y="2011045"/>
            <a:ext cx="2453640" cy="2453640"/>
          </a:xfrm>
          <a:prstGeom prst="donut">
            <a:avLst>
              <a:gd name="adj" fmla="val 15724"/>
            </a:avLst>
          </a:prstGeom>
          <a:solidFill>
            <a:srgbClr val="CCDAE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Light" panose="020B0502040204020203" charset="-122"/>
              <a:cs typeface="+mn-cs"/>
            </a:endParaRPr>
          </a:p>
        </p:txBody>
      </p:sp>
      <p:sp>
        <p:nvSpPr>
          <p:cNvPr id="35" name="文本框 34"/>
          <p:cNvSpPr txBox="1"/>
          <p:nvPr/>
        </p:nvSpPr>
        <p:spPr>
          <a:xfrm>
            <a:off x="4695825" y="6397625"/>
            <a:ext cx="2926080" cy="368300"/>
          </a:xfrm>
          <a:prstGeom prst="rect">
            <a:avLst/>
          </a:prstGeom>
          <a:noFill/>
        </p:spPr>
        <p:txBody>
          <a:bodyPr wrap="none" rtlCol="0">
            <a:spAutoFit/>
          </a:bodyPr>
          <a:lstStyle/>
          <a:p>
            <a:pPr algn="l"/>
            <a:r>
              <a:rPr lang="zh-CN" altLang="en-US" i="1">
                <a:solidFill>
                  <a:schemeClr val="bg1"/>
                </a:solidFill>
                <a:latin typeface="华文仿宋" panose="02010600040101010101" charset="-122"/>
                <a:ea typeface="华文仿宋" panose="02010600040101010101" charset="-122"/>
                <a:sym typeface="+mn-ea"/>
              </a:rPr>
              <a:t>华南理工大学方程式赛车队</a:t>
            </a:r>
            <a:endParaRPr lang="zh-CN" altLang="en-US" b="1" i="1">
              <a:solidFill>
                <a:schemeClr val="bg1"/>
              </a:solidFill>
              <a:latin typeface="华文仿宋" panose="02010600040101010101" charset="-122"/>
              <a:ea typeface="华文仿宋" panose="02010600040101010101" charset="-122"/>
              <a:sym typeface="+mn-ea"/>
            </a:endParaRPr>
          </a:p>
        </p:txBody>
      </p:sp>
      <p:sp>
        <p:nvSpPr>
          <p:cNvPr id="36" name="文本框 35"/>
          <p:cNvSpPr txBox="1"/>
          <p:nvPr/>
        </p:nvSpPr>
        <p:spPr>
          <a:xfrm>
            <a:off x="7444105" y="5914390"/>
            <a:ext cx="4041775" cy="460375"/>
          </a:xfrm>
          <a:prstGeom prst="rect">
            <a:avLst/>
          </a:prstGeom>
          <a:solidFill>
            <a:srgbClr val="FFFFFF"/>
          </a:solidFill>
        </p:spPr>
        <p:txBody>
          <a:bodyPr wrap="square" rtlCol="0">
            <a:spAutoFit/>
          </a:bodyPr>
          <a:lstStyle/>
          <a:p>
            <a:pPr algn="ctr"/>
            <a:r>
              <a:rPr lang="zh-CN" altLang="en-US" sz="2400" b="1" dirty="0">
                <a:solidFill>
                  <a:schemeClr val="tx1">
                    <a:lumMod val="75000"/>
                    <a:lumOff val="25000"/>
                  </a:schemeClr>
                </a:solidFill>
              </a:rPr>
              <a:t>汇报人：相机子系统 </a:t>
            </a:r>
            <a:r>
              <a:rPr lang="zh-CN" altLang="en-US" sz="2400" b="1" dirty="0">
                <a:solidFill>
                  <a:schemeClr val="tx1">
                    <a:lumMod val="75000"/>
                    <a:lumOff val="25000"/>
                  </a:schemeClr>
                </a:solidFill>
              </a:rPr>
              <a:t>姚炜博</a:t>
            </a:r>
            <a:endParaRPr lang="zh-CN" altLang="en-US" sz="2400" b="1" dirty="0">
              <a:solidFill>
                <a:schemeClr val="tx1">
                  <a:lumMod val="75000"/>
                  <a:lumOff val="25000"/>
                </a:schemeClr>
              </a:solidFill>
            </a:endParaRPr>
          </a:p>
        </p:txBody>
      </p:sp>
      <p:pic>
        <p:nvPicPr>
          <p:cNvPr id="37" name="图片 3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46685" y="22860"/>
            <a:ext cx="3026410" cy="684530"/>
          </a:xfrm>
          <a:prstGeom prst="rect">
            <a:avLst/>
          </a:prstGeom>
        </p:spPr>
      </p:pic>
      <p:sp>
        <p:nvSpPr>
          <p:cNvPr id="13" name="文本框 12"/>
          <p:cNvSpPr txBox="1"/>
          <p:nvPr/>
        </p:nvSpPr>
        <p:spPr>
          <a:xfrm>
            <a:off x="7426407" y="2954883"/>
            <a:ext cx="3684831" cy="583565"/>
          </a:xfrm>
          <a:prstGeom prst="rect">
            <a:avLst/>
          </a:prstGeom>
          <a:noFill/>
        </p:spPr>
        <p:txBody>
          <a:bodyPr wrap="square" rtlCol="0">
            <a:spAutoFit/>
          </a:bodyPr>
          <a:lstStyle/>
          <a:p>
            <a:pPr algn="dist"/>
            <a:r>
              <a:rPr lang="zh-CN" altLang="en-US" sz="3200" dirty="0">
                <a:gradFill>
                  <a:gsLst>
                    <a:gs pos="0">
                      <a:schemeClr val="accent1">
                        <a:lumMod val="5000"/>
                        <a:lumOff val="95000"/>
                      </a:schemeClr>
                    </a:gs>
                    <a:gs pos="100000">
                      <a:srgbClr val="FDFFDC"/>
                    </a:gs>
                  </a:gsLst>
                  <a:lin ang="12720000" scaled="0"/>
                </a:gradFill>
                <a:effectLst>
                  <a:outerShdw blurRad="38100" dist="38100" dir="2700000" algn="tl">
                    <a:srgbClr val="000000">
                      <a:alpha val="30000"/>
                    </a:srgbClr>
                  </a:outerShdw>
                </a:effectLst>
                <a:latin typeface="+mj-lt"/>
                <a:ea typeface="Adobe 黑体 Std R" panose="020B0400000000000000" pitchFamily="34" charset="-122"/>
                <a:cs typeface="+mj-lt"/>
              </a:rPr>
              <a:t>敢拼敢赢 精益求精</a:t>
            </a:r>
            <a:r>
              <a:rPr lang="zh-CN" altLang="en-US" sz="3200" dirty="0">
                <a:gradFill>
                  <a:gsLst>
                    <a:gs pos="0">
                      <a:schemeClr val="accent1">
                        <a:lumMod val="5000"/>
                        <a:lumOff val="95000"/>
                      </a:schemeClr>
                    </a:gs>
                    <a:gs pos="100000">
                      <a:srgbClr val="FDFFDC"/>
                    </a:gs>
                  </a:gsLst>
                  <a:lin ang="12720000" scaled="0"/>
                </a:gradFill>
                <a:effectLst>
                  <a:outerShdw blurRad="38100" dist="38100" dir="2700000" algn="tl">
                    <a:srgbClr val="000000">
                      <a:alpha val="30000"/>
                    </a:srgbClr>
                  </a:outerShdw>
                </a:effectLst>
                <a:latin typeface="Adobe 黑体 Std R" panose="020B0400000000000000" pitchFamily="34" charset="-122"/>
                <a:ea typeface="Adobe 黑体 Std R" panose="020B0400000000000000" pitchFamily="34" charset="-122"/>
              </a:rPr>
              <a:t> </a:t>
            </a:r>
            <a:endParaRPr lang="zh-CN" altLang="en-US" sz="3200" dirty="0">
              <a:gradFill>
                <a:gsLst>
                  <a:gs pos="0">
                    <a:schemeClr val="accent1">
                      <a:lumMod val="5000"/>
                      <a:lumOff val="95000"/>
                    </a:schemeClr>
                  </a:gs>
                  <a:gs pos="100000">
                    <a:srgbClr val="FDFFDC"/>
                  </a:gs>
                </a:gsLst>
                <a:lin ang="12720000" scaled="0"/>
              </a:gradFill>
              <a:effectLst>
                <a:outerShdw blurRad="38100" dist="38100" dir="2700000" algn="tl">
                  <a:srgbClr val="000000">
                    <a:alpha val="30000"/>
                  </a:srgbClr>
                </a:outerShdw>
              </a:effectLst>
              <a:latin typeface="Adobe 黑体 Std R" panose="020B0400000000000000" pitchFamily="34" charset="-122"/>
              <a:ea typeface="Adobe 黑体 Std R" panose="020B0400000000000000" pitchFamily="34" charset="-122"/>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fill="hold" grpId="0" nodeType="withEffect">
                                  <p:stCondLst>
                                    <p:cond delay="0"/>
                                  </p:stCondLst>
                                  <p:childTnLst>
                                    <p:set>
                                      <p:cBhvr>
                                        <p:cTn id="6" dur="1" fill="hold">
                                          <p:stCondLst>
                                            <p:cond delay="0"/>
                                          </p:stCondLst>
                                        </p:cTn>
                                        <p:tgtEl>
                                          <p:spTgt spid="32"/>
                                        </p:tgtEl>
                                        <p:attrNameLst>
                                          <p:attrName>style.visibility</p:attrName>
                                        </p:attrNameLst>
                                      </p:cBhvr>
                                      <p:to>
                                        <p:strVal val="visible"/>
                                      </p:to>
                                    </p:set>
                                    <p:anim calcmode="lin" valueType="num">
                                      <p:cBhvr additive="base">
                                        <p:cTn id="7" dur="500" fill="hold"/>
                                        <p:tgtEl>
                                          <p:spTgt spid="32"/>
                                        </p:tgtEl>
                                        <p:attrNameLst>
                                          <p:attrName>ppt_x</p:attrName>
                                        </p:attrNameLst>
                                      </p:cBhvr>
                                      <p:tavLst>
                                        <p:tav tm="0">
                                          <p:val>
                                            <p:strVal val="1+#ppt_w/2"/>
                                          </p:val>
                                        </p:tav>
                                        <p:tav tm="100000">
                                          <p:val>
                                            <p:strVal val="#ppt_x"/>
                                          </p:val>
                                        </p:tav>
                                      </p:tavLst>
                                    </p:anim>
                                    <p:anim calcmode="lin" valueType="num">
                                      <p:cBhvr additive="base">
                                        <p:cTn id="8" dur="500" fill="hold"/>
                                        <p:tgtEl>
                                          <p:spTgt spid="32"/>
                                        </p:tgtEl>
                                        <p:attrNameLst>
                                          <p:attrName>ppt_y</p:attrName>
                                        </p:attrNameLst>
                                      </p:cBhvr>
                                      <p:tavLst>
                                        <p:tav tm="0">
                                          <p:val>
                                            <p:strVal val="#ppt_y"/>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9"/>
                                        </p:tgtEl>
                                        <p:attrNameLst>
                                          <p:attrName>style.visibility</p:attrName>
                                        </p:attrNameLst>
                                      </p:cBhvr>
                                      <p:to>
                                        <p:strVal val="visible"/>
                                      </p:to>
                                    </p:set>
                                    <p:anim calcmode="lin" valueType="num">
                                      <p:cBhvr additive="base">
                                        <p:cTn id="11" dur="500" fill="hold"/>
                                        <p:tgtEl>
                                          <p:spTgt spid="29"/>
                                        </p:tgtEl>
                                        <p:attrNameLst>
                                          <p:attrName>ppt_x</p:attrName>
                                        </p:attrNameLst>
                                      </p:cBhvr>
                                      <p:tavLst>
                                        <p:tav tm="0">
                                          <p:val>
                                            <p:strVal val="#ppt_x"/>
                                          </p:val>
                                        </p:tav>
                                        <p:tav tm="100000">
                                          <p:val>
                                            <p:strVal val="#ppt_x"/>
                                          </p:val>
                                        </p:tav>
                                      </p:tavLst>
                                    </p:anim>
                                    <p:anim calcmode="lin" valueType="num">
                                      <p:cBhvr additive="base">
                                        <p:cTn id="12" dur="500" fill="hold"/>
                                        <p:tgtEl>
                                          <p:spTgt spid="29"/>
                                        </p:tgtEl>
                                        <p:attrNameLst>
                                          <p:attrName>ppt_y</p:attrName>
                                        </p:attrNameLst>
                                      </p:cBhvr>
                                      <p:tavLst>
                                        <p:tav tm="0">
                                          <p:val>
                                            <p:strVal val="1+#ppt_h/2"/>
                                          </p:val>
                                        </p:tav>
                                        <p:tav tm="100000">
                                          <p:val>
                                            <p:strVal val="#ppt_y"/>
                                          </p:val>
                                        </p:tav>
                                      </p:tavLst>
                                    </p:anim>
                                  </p:childTnLst>
                                </p:cTn>
                              </p:par>
                              <p:par>
                                <p:cTn id="13" presetID="2" presetClass="entr" presetSubtype="2" fill="hold" nodeType="withEffect">
                                  <p:stCondLst>
                                    <p:cond delay="750"/>
                                  </p:stCondLst>
                                  <p:childTnLst>
                                    <p:set>
                                      <p:cBhvr>
                                        <p:cTn id="14" dur="1" fill="hold">
                                          <p:stCondLst>
                                            <p:cond delay="0"/>
                                          </p:stCondLst>
                                        </p:cTn>
                                        <p:tgtEl>
                                          <p:spTgt spid="31"/>
                                        </p:tgtEl>
                                        <p:attrNameLst>
                                          <p:attrName>style.visibility</p:attrName>
                                        </p:attrNameLst>
                                      </p:cBhvr>
                                      <p:to>
                                        <p:strVal val="visible"/>
                                      </p:to>
                                    </p:set>
                                    <p:anim calcmode="lin" valueType="num">
                                      <p:cBhvr additive="base">
                                        <p:cTn id="15" dur="500" fill="hold"/>
                                        <p:tgtEl>
                                          <p:spTgt spid="31"/>
                                        </p:tgtEl>
                                        <p:attrNameLst>
                                          <p:attrName>ppt_x</p:attrName>
                                        </p:attrNameLst>
                                      </p:cBhvr>
                                      <p:tavLst>
                                        <p:tav tm="0">
                                          <p:val>
                                            <p:strVal val="1+#ppt_w/2"/>
                                          </p:val>
                                        </p:tav>
                                        <p:tav tm="100000">
                                          <p:val>
                                            <p:strVal val="#ppt_x"/>
                                          </p:val>
                                        </p:tav>
                                      </p:tavLst>
                                    </p:anim>
                                    <p:anim calcmode="lin" valueType="num">
                                      <p:cBhvr additive="base">
                                        <p:cTn id="16" dur="500" fill="hold"/>
                                        <p:tgtEl>
                                          <p:spTgt spid="31"/>
                                        </p:tgtEl>
                                        <p:attrNameLst>
                                          <p:attrName>ppt_y</p:attrName>
                                        </p:attrNameLst>
                                      </p:cBhvr>
                                      <p:tavLst>
                                        <p:tav tm="0">
                                          <p:val>
                                            <p:strVal val="#ppt_y"/>
                                          </p:val>
                                        </p:tav>
                                        <p:tav tm="100000">
                                          <p:val>
                                            <p:strVal val="#ppt_y"/>
                                          </p:val>
                                        </p:tav>
                                      </p:tavLst>
                                    </p:anim>
                                  </p:childTnLst>
                                </p:cTn>
                              </p:par>
                              <p:par>
                                <p:cTn id="17" presetID="2" presetClass="entr" presetSubtype="2" fill="hold" nodeType="withEffect">
                                  <p:stCondLst>
                                    <p:cond delay="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fill="hold"/>
                                        <p:tgtEl>
                                          <p:spTgt spid="30"/>
                                        </p:tgtEl>
                                        <p:attrNameLst>
                                          <p:attrName>ppt_x</p:attrName>
                                        </p:attrNameLst>
                                      </p:cBhvr>
                                      <p:tavLst>
                                        <p:tav tm="0">
                                          <p:val>
                                            <p:strVal val="1+#ppt_w/2"/>
                                          </p:val>
                                        </p:tav>
                                        <p:tav tm="100000">
                                          <p:val>
                                            <p:strVal val="#ppt_x"/>
                                          </p:val>
                                        </p:tav>
                                      </p:tavLst>
                                    </p:anim>
                                    <p:anim calcmode="lin" valueType="num">
                                      <p:cBhvr additive="base">
                                        <p:cTn id="20" dur="500" fill="hold"/>
                                        <p:tgtEl>
                                          <p:spTgt spid="30"/>
                                        </p:tgtEl>
                                        <p:attrNameLst>
                                          <p:attrName>ppt_y</p:attrName>
                                        </p:attrNameLst>
                                      </p:cBhvr>
                                      <p:tavLst>
                                        <p:tav tm="0">
                                          <p:val>
                                            <p:strVal val="#ppt_y"/>
                                          </p:val>
                                        </p:tav>
                                        <p:tav tm="100000">
                                          <p:val>
                                            <p:strVal val="#ppt_y"/>
                                          </p:val>
                                        </p:tav>
                                      </p:tavLst>
                                    </p:anim>
                                  </p:childTnLst>
                                </p:cTn>
                              </p:par>
                              <p:par>
                                <p:cTn id="21" presetID="2" presetClass="entr" presetSubtype="2"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anim calcmode="lin" valueType="num">
                                      <p:cBhvr additive="base">
                                        <p:cTn id="23" dur="500" fill="hold"/>
                                        <p:tgtEl>
                                          <p:spTgt spid="13"/>
                                        </p:tgtEl>
                                        <p:attrNameLst>
                                          <p:attrName>ppt_x</p:attrName>
                                        </p:attrNameLst>
                                      </p:cBhvr>
                                      <p:tavLst>
                                        <p:tav tm="0">
                                          <p:val>
                                            <p:strVal val="1+#ppt_w/2"/>
                                          </p:val>
                                        </p:tav>
                                        <p:tav tm="100000">
                                          <p:val>
                                            <p:strVal val="#ppt_x"/>
                                          </p:val>
                                        </p:tav>
                                      </p:tavLst>
                                    </p:anim>
                                    <p:anim calcmode="lin" valueType="num">
                                      <p:cBhvr additive="base">
                                        <p:cTn id="24" dur="500" fill="hold"/>
                                        <p:tgtEl>
                                          <p:spTgt spid="13"/>
                                        </p:tgtEl>
                                        <p:attrNameLst>
                                          <p:attrName>ppt_y</p:attrName>
                                        </p:attrNameLst>
                                      </p:cBhvr>
                                      <p:tavLst>
                                        <p:tav tm="0">
                                          <p:val>
                                            <p:strVal val="#ppt_y"/>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7" presetClass="entr" presetSubtype="2" fill="hold" grpId="0" nodeType="clickEffect">
                                  <p:stCondLst>
                                    <p:cond delay="0"/>
                                  </p:stCondLst>
                                  <p:childTnLst>
                                    <p:set>
                                      <p:cBhvr>
                                        <p:cTn id="28" dur="500" fill="hold">
                                          <p:stCondLst>
                                            <p:cond delay="0"/>
                                          </p:stCondLst>
                                        </p:cTn>
                                        <p:tgtEl>
                                          <p:spTgt spid="36"/>
                                        </p:tgtEl>
                                        <p:attrNameLst>
                                          <p:attrName>style.visibility</p:attrName>
                                        </p:attrNameLst>
                                      </p:cBhvr>
                                      <p:to>
                                        <p:strVal val="visible"/>
                                      </p:to>
                                    </p:set>
                                    <p:anim calcmode="lin" valueType="num">
                                      <p:cBhvr additive="base">
                                        <p:cTn id="29" dur="500" fill="hold"/>
                                        <p:tgtEl>
                                          <p:spTgt spid="36"/>
                                        </p:tgtEl>
                                        <p:attrNameLst>
                                          <p:attrName>ppt_x</p:attrName>
                                        </p:attrNameLst>
                                      </p:cBhvr>
                                      <p:tavLst>
                                        <p:tav tm="0">
                                          <p:val>
                                            <p:strVal val="1+#ppt_w/2"/>
                                          </p:val>
                                        </p:tav>
                                        <p:tav tm="100000">
                                          <p:val>
                                            <p:strVal val="#ppt_x"/>
                                          </p:val>
                                        </p:tav>
                                      </p:tavLst>
                                    </p:anim>
                                    <p:anim calcmode="lin" valueType="num">
                                      <p:cBhvr additive="base">
                                        <p:cTn id="30" dur="500" fill="hold"/>
                                        <p:tgtEl>
                                          <p:spTgt spid="36"/>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bldLvl="0" animBg="1"/>
      <p:bldP spid="29" grpId="1" animBg="1"/>
      <p:bldP spid="32" grpId="0" bldLvl="0" animBg="1"/>
      <p:bldP spid="32" grpId="1"/>
      <p:bldP spid="36" grpId="0" bldLvl="0" animBg="1"/>
      <p:bldP spid="36" grpId="1" animBg="1"/>
      <p:bldP spid="13" grpId="0"/>
      <p:bldP spid="13" grpId="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蓝色领带&#10;&#10;中度可信度描述已自动生成"/>
          <p:cNvPicPr>
            <a:picLocks noChangeAspect="1"/>
          </p:cNvPicPr>
          <p:nvPr/>
        </p:nvPicPr>
        <p:blipFill rotWithShape="1">
          <a:blip r:embed="rId1">
            <a:alphaModFix amt="4000"/>
          </a:blip>
          <a:srcRect l="7696"/>
          <a:stretch>
            <a:fillRect/>
          </a:stretch>
        </p:blipFill>
        <p:spPr>
          <a:xfrm rot="16200000">
            <a:off x="2667318" y="-2666683"/>
            <a:ext cx="6857365" cy="12192000"/>
          </a:xfrm>
          <a:prstGeom prst="rect">
            <a:avLst/>
          </a:prstGeom>
        </p:spPr>
      </p:pic>
      <p:pic>
        <p:nvPicPr>
          <p:cNvPr id="8" name="图片 7" descr="scut racing"/>
          <p:cNvPicPr>
            <a:picLocks noChangeAspect="1"/>
          </p:cNvPicPr>
          <p:nvPr/>
        </p:nvPicPr>
        <p:blipFill>
          <a:blip r:embed="rId2"/>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5" name="矩形 4"/>
          <p:cNvSpPr/>
          <p:nvPr/>
        </p:nvSpPr>
        <p:spPr>
          <a:xfrm>
            <a:off x="325120" y="241935"/>
            <a:ext cx="571436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卷积计算</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3" name="图片 2"/>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135196" y="843280"/>
            <a:ext cx="3808578" cy="2432942"/>
          </a:xfrm>
          <a:prstGeom prst="rect">
            <a:avLst/>
          </a:prstGeom>
        </p:spPr>
      </p:pic>
      <p:pic>
        <p:nvPicPr>
          <p:cNvPr id="6" name="图片 5"/>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95423" y="3688123"/>
            <a:ext cx="4773757" cy="2391740"/>
          </a:xfrm>
          <a:prstGeom prst="rect">
            <a:avLst/>
          </a:prstGeom>
        </p:spPr>
      </p:pic>
      <p:pic>
        <p:nvPicPr>
          <p:cNvPr id="9" name="图片 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33379" y="3681861"/>
            <a:ext cx="4863198" cy="2456564"/>
          </a:xfrm>
          <a:prstGeom prst="rect">
            <a:avLst/>
          </a:prstGeom>
        </p:spPr>
      </p:pic>
    </p:spTree>
  </p:cSld>
  <p:clrMapOvr>
    <a:masterClrMapping/>
  </p:clrMapOvr>
  <p:transition spd="slow"/>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蓝色领带&#10;&#10;中度可信度描述已自动生成"/>
          <p:cNvPicPr>
            <a:picLocks noChangeAspect="1"/>
          </p:cNvPicPr>
          <p:nvPr/>
        </p:nvPicPr>
        <p:blipFill rotWithShape="1">
          <a:blip r:embed="rId1">
            <a:alphaModFix amt="4000"/>
          </a:blip>
          <a:srcRect l="7696"/>
          <a:stretch>
            <a:fillRect/>
          </a:stretch>
        </p:blipFill>
        <p:spPr>
          <a:xfrm rot="16200000">
            <a:off x="2666999" y="-2667317"/>
            <a:ext cx="6857365" cy="12192000"/>
          </a:xfrm>
          <a:prstGeom prst="rect">
            <a:avLst/>
          </a:prstGeom>
        </p:spPr>
      </p:pic>
      <p:pic>
        <p:nvPicPr>
          <p:cNvPr id="8" name="图片 7" descr="scut racing"/>
          <p:cNvPicPr>
            <a:picLocks noChangeAspect="1"/>
          </p:cNvPicPr>
          <p:nvPr/>
        </p:nvPicPr>
        <p:blipFill>
          <a:blip r:embed="rId2"/>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5" name="矩形 4"/>
          <p:cNvSpPr/>
          <p:nvPr/>
        </p:nvSpPr>
        <p:spPr>
          <a:xfrm>
            <a:off x="325120" y="241935"/>
            <a:ext cx="571436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卷积</a:t>
            </a:r>
            <a:r>
              <a:rPr lang="zh-CN" altLang="en-US" sz="3200" b="1" dirty="0">
                <a:solidFill>
                  <a:srgbClr val="003E87"/>
                </a:solidFill>
                <a:latin typeface="微软雅黑" panose="020B0503020204020204" charset="-122"/>
                <a:ea typeface="微软雅黑" panose="020B0503020204020204" charset="-122"/>
                <a:sym typeface="Impact" panose="020B0806030902050204" pitchFamily="34" charset="0"/>
              </a:rPr>
              <a:t>提取特征图</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15" name="图片 1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46935" y="821055"/>
            <a:ext cx="6097494" cy="2915911"/>
          </a:xfrm>
          <a:prstGeom prst="rect">
            <a:avLst/>
          </a:prstGeom>
        </p:spPr>
      </p:pic>
      <p:pic>
        <p:nvPicPr>
          <p:cNvPr id="17" name="图片 1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8230" y="3853831"/>
            <a:ext cx="7914904" cy="2483468"/>
          </a:xfrm>
          <a:prstGeom prst="rect">
            <a:avLst/>
          </a:prstGeom>
        </p:spPr>
      </p:pic>
    </p:spTree>
  </p:cSld>
  <p:clrMapOvr>
    <a:masterClrMapping/>
  </p:clrMapOvr>
  <p:transition spd="slow"/>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蓝色领带&#10;&#10;中度可信度描述已自动生成"/>
          <p:cNvPicPr>
            <a:picLocks noChangeAspect="1"/>
          </p:cNvPicPr>
          <p:nvPr/>
        </p:nvPicPr>
        <p:blipFill rotWithShape="1">
          <a:blip r:embed="rId1">
            <a:alphaModFix amt="4000"/>
          </a:blip>
          <a:srcRect l="7696"/>
          <a:stretch>
            <a:fillRect/>
          </a:stretch>
        </p:blipFill>
        <p:spPr>
          <a:xfrm rot="16200000">
            <a:off x="2667318" y="-2666683"/>
            <a:ext cx="6857365" cy="12192000"/>
          </a:xfrm>
          <a:prstGeom prst="rect">
            <a:avLst/>
          </a:prstGeom>
        </p:spPr>
      </p:pic>
      <p:pic>
        <p:nvPicPr>
          <p:cNvPr id="8" name="图片 7" descr="scut racing"/>
          <p:cNvPicPr>
            <a:picLocks noChangeAspect="1"/>
          </p:cNvPicPr>
          <p:nvPr/>
        </p:nvPicPr>
        <p:blipFill>
          <a:blip r:embed="rId2"/>
          <a:stretch>
            <a:fillRect/>
          </a:stretch>
        </p:blipFill>
        <p:spPr>
          <a:xfrm>
            <a:off x="0" y="6355080"/>
            <a:ext cx="2522220" cy="406400"/>
          </a:xfrm>
          <a:prstGeom prst="rect">
            <a:avLst/>
          </a:prstGeom>
        </p:spPr>
      </p:pic>
      <p:sp>
        <p:nvSpPr>
          <p:cNvPr id="83" name="文本框 82"/>
          <p:cNvSpPr txBox="1"/>
          <p:nvPr/>
        </p:nvSpPr>
        <p:spPr>
          <a:xfrm>
            <a:off x="8872220" y="859155"/>
            <a:ext cx="2794000" cy="398780"/>
          </a:xfrm>
          <a:prstGeom prst="rect">
            <a:avLst/>
          </a:prstGeom>
          <a:noFill/>
        </p:spPr>
        <p:txBody>
          <a:bodyPr wrap="square" rtlCol="0">
            <a:spAutoFit/>
          </a:bodyPr>
          <a:lstStyle/>
          <a:p>
            <a:endParaRPr lang="zh-CN" altLang="en-US" sz="2000" b="1">
              <a:solidFill>
                <a:schemeClr val="tx1">
                  <a:lumMod val="75000"/>
                  <a:lumOff val="25000"/>
                </a:schemeClr>
              </a:solidFill>
              <a:latin typeface="黑体" panose="02010609060101010101" charset="-122"/>
              <a:ea typeface="黑体" panose="02010609060101010101" charset="-122"/>
              <a:sym typeface="+mn-ea"/>
            </a:endParaRPr>
          </a:p>
        </p:txBody>
      </p:sp>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5" name="矩形 4"/>
          <p:cNvSpPr/>
          <p:nvPr/>
        </p:nvSpPr>
        <p:spPr>
          <a:xfrm>
            <a:off x="325120" y="241935"/>
            <a:ext cx="257634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池化层</a:t>
            </a:r>
            <a:r>
              <a:rPr kumimoji="0" lang="en-US" altLang="zh-CN"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POOL</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106" name="图片 105"/>
          <p:cNvPicPr/>
          <p:nvPr/>
        </p:nvPicPr>
        <p:blipFill>
          <a:blip r:embed="rId3"/>
          <a:srcRect r="-128" b="9440"/>
          <a:stretch>
            <a:fillRect/>
          </a:stretch>
        </p:blipFill>
        <p:spPr>
          <a:xfrm>
            <a:off x="5100160" y="821055"/>
            <a:ext cx="6944360" cy="4148455"/>
          </a:xfrm>
          <a:prstGeom prst="rect">
            <a:avLst/>
          </a:prstGeom>
          <a:noFill/>
          <a:ln w="9525">
            <a:noFill/>
          </a:ln>
        </p:spPr>
      </p:pic>
      <p:sp>
        <p:nvSpPr>
          <p:cNvPr id="2" name="文本框 1"/>
          <p:cNvSpPr txBox="1"/>
          <p:nvPr/>
        </p:nvSpPr>
        <p:spPr>
          <a:xfrm>
            <a:off x="64573" y="1191905"/>
            <a:ext cx="4993935" cy="2554545"/>
          </a:xfrm>
          <a:prstGeom prst="rect">
            <a:avLst/>
          </a:prstGeom>
          <a:noFill/>
        </p:spPr>
        <p:txBody>
          <a:bodyPr wrap="square" rtlCol="0">
            <a:spAutoFit/>
          </a:bodyPr>
          <a:lstStyle/>
          <a:p>
            <a:r>
              <a:rPr lang="zh-CN" altLang="en-US" sz="2000" b="1" dirty="0">
                <a:solidFill>
                  <a:schemeClr val="tx1">
                    <a:lumMod val="75000"/>
                    <a:lumOff val="25000"/>
                  </a:schemeClr>
                </a:solidFill>
                <a:latin typeface="+mn-ea"/>
                <a:sym typeface="+mn-ea"/>
              </a:rPr>
              <a:t>一种降采样，用于</a:t>
            </a:r>
            <a:r>
              <a:rPr lang="zh-CN" altLang="en-US" sz="2000" b="1" i="0" dirty="0">
                <a:solidFill>
                  <a:srgbClr val="1D1D1F"/>
                </a:solidFill>
                <a:latin typeface="+mn-ea"/>
              </a:rPr>
              <a:t>减少像素信息，缩减特征图大小，保留重要信息，加快计算速度</a:t>
            </a:r>
            <a:r>
              <a:rPr lang="zh-CN" altLang="en-US" sz="2000" b="1" dirty="0">
                <a:solidFill>
                  <a:schemeClr val="tx1">
                    <a:lumMod val="75000"/>
                    <a:lumOff val="25000"/>
                  </a:schemeClr>
                </a:solidFill>
                <a:latin typeface="+mn-ea"/>
                <a:sym typeface="+mn-ea"/>
              </a:rPr>
              <a:t>。</a:t>
            </a:r>
            <a:endParaRPr lang="en-US" altLang="zh-CN" sz="2000" b="1" dirty="0">
              <a:solidFill>
                <a:schemeClr val="tx1">
                  <a:lumMod val="75000"/>
                  <a:lumOff val="25000"/>
                </a:schemeClr>
              </a:solidFill>
              <a:latin typeface="+mn-ea"/>
              <a:sym typeface="+mn-ea"/>
            </a:endParaRPr>
          </a:p>
          <a:p>
            <a:endParaRPr lang="en-US" altLang="zh-CN" sz="2000" b="1" dirty="0">
              <a:solidFill>
                <a:schemeClr val="tx1">
                  <a:lumMod val="75000"/>
                  <a:lumOff val="25000"/>
                </a:schemeClr>
              </a:solidFill>
              <a:latin typeface="+mn-ea"/>
              <a:sym typeface="+mn-ea"/>
            </a:endParaRPr>
          </a:p>
          <a:p>
            <a:r>
              <a:rPr lang="zh-CN" altLang="en-US" sz="2000" b="1" dirty="0">
                <a:solidFill>
                  <a:schemeClr val="tx1">
                    <a:lumMod val="75000"/>
                    <a:lumOff val="25000"/>
                  </a:schemeClr>
                </a:solidFill>
                <a:latin typeface="+mn-ea"/>
                <a:sym typeface="+mn-ea"/>
              </a:rPr>
              <a:t>种类：最大池化</a:t>
            </a:r>
            <a:r>
              <a:rPr lang="en-US" altLang="zh-CN" sz="2000" b="1" dirty="0">
                <a:solidFill>
                  <a:schemeClr val="tx1">
                    <a:lumMod val="75000"/>
                    <a:lumOff val="25000"/>
                  </a:schemeClr>
                </a:solidFill>
                <a:latin typeface="+mn-ea"/>
                <a:sym typeface="+mn-ea"/>
              </a:rPr>
              <a:t>max-pooling</a:t>
            </a:r>
            <a:r>
              <a:rPr lang="zh-CN" altLang="en-US" sz="2000" b="1" dirty="0">
                <a:solidFill>
                  <a:schemeClr val="tx1">
                    <a:lumMod val="75000"/>
                    <a:lumOff val="25000"/>
                  </a:schemeClr>
                </a:solidFill>
                <a:latin typeface="+mn-ea"/>
                <a:sym typeface="+mn-ea"/>
              </a:rPr>
              <a:t>、平均池化</a:t>
            </a:r>
            <a:r>
              <a:rPr lang="en-US" altLang="zh-CN" sz="2000" b="1" dirty="0">
                <a:solidFill>
                  <a:schemeClr val="tx1">
                    <a:lumMod val="75000"/>
                    <a:lumOff val="25000"/>
                  </a:schemeClr>
                </a:solidFill>
                <a:latin typeface="+mn-ea"/>
                <a:sym typeface="+mn-ea"/>
              </a:rPr>
              <a:t>mean-pooling</a:t>
            </a:r>
            <a:r>
              <a:rPr lang="zh-CN" altLang="en-US" sz="2000" b="1" dirty="0">
                <a:solidFill>
                  <a:schemeClr val="tx1">
                    <a:lumMod val="75000"/>
                    <a:lumOff val="25000"/>
                  </a:schemeClr>
                </a:solidFill>
                <a:latin typeface="+mn-ea"/>
                <a:sym typeface="+mn-ea"/>
              </a:rPr>
              <a:t>、全局平均池化等。</a:t>
            </a:r>
            <a:endParaRPr lang="en-US" altLang="zh-CN" sz="2000" b="1" dirty="0">
              <a:solidFill>
                <a:schemeClr val="tx1">
                  <a:lumMod val="75000"/>
                  <a:lumOff val="25000"/>
                </a:schemeClr>
              </a:solidFill>
              <a:latin typeface="+mn-ea"/>
              <a:sym typeface="+mn-ea"/>
            </a:endParaRPr>
          </a:p>
          <a:p>
            <a:endParaRPr lang="en-US" altLang="zh-CN" sz="2000" b="1" dirty="0">
              <a:solidFill>
                <a:schemeClr val="tx1">
                  <a:lumMod val="75000"/>
                  <a:lumOff val="25000"/>
                </a:schemeClr>
              </a:solidFill>
              <a:latin typeface="+mn-ea"/>
              <a:sym typeface="+mn-ea"/>
            </a:endParaRPr>
          </a:p>
          <a:p>
            <a:r>
              <a:rPr lang="zh-CN" altLang="en-US" sz="2000" b="1" dirty="0">
                <a:solidFill>
                  <a:schemeClr val="tx1">
                    <a:lumMod val="75000"/>
                    <a:lumOff val="25000"/>
                  </a:schemeClr>
                </a:solidFill>
                <a:latin typeface="+mn-ea"/>
                <a:sym typeface="+mn-ea"/>
              </a:rPr>
              <a:t>超参数：窗口尺寸</a:t>
            </a:r>
            <a:r>
              <a:rPr lang="en-US" altLang="zh-CN" sz="2000" b="1" dirty="0" err="1">
                <a:solidFill>
                  <a:schemeClr val="tx1">
                    <a:lumMod val="75000"/>
                    <a:lumOff val="25000"/>
                  </a:schemeClr>
                </a:solidFill>
                <a:latin typeface="+mn-ea"/>
                <a:sym typeface="+mn-ea"/>
              </a:rPr>
              <a:t>kernel_size</a:t>
            </a:r>
            <a:r>
              <a:rPr lang="zh-CN" altLang="en-US" sz="2000" b="1" dirty="0">
                <a:solidFill>
                  <a:schemeClr val="tx1">
                    <a:lumMod val="75000"/>
                    <a:lumOff val="25000"/>
                  </a:schemeClr>
                </a:solidFill>
                <a:latin typeface="+mn-ea"/>
                <a:sym typeface="+mn-ea"/>
              </a:rPr>
              <a:t>、窗口步长</a:t>
            </a:r>
            <a:r>
              <a:rPr lang="en-US" altLang="zh-CN" sz="2000" b="1" dirty="0">
                <a:solidFill>
                  <a:schemeClr val="tx1">
                    <a:lumMod val="75000"/>
                    <a:lumOff val="25000"/>
                  </a:schemeClr>
                </a:solidFill>
                <a:latin typeface="+mn-ea"/>
                <a:sym typeface="+mn-ea"/>
              </a:rPr>
              <a:t>stride</a:t>
            </a:r>
            <a:r>
              <a:rPr lang="zh-CN" altLang="en-US" sz="2000" b="1" dirty="0">
                <a:solidFill>
                  <a:schemeClr val="tx1">
                    <a:lumMod val="75000"/>
                    <a:lumOff val="25000"/>
                  </a:schemeClr>
                </a:solidFill>
                <a:latin typeface="+mn-ea"/>
                <a:sym typeface="+mn-ea"/>
              </a:rPr>
              <a:t>（一般等于</a:t>
            </a:r>
            <a:r>
              <a:rPr lang="en-US" altLang="zh-CN" sz="2000" b="1" dirty="0" err="1">
                <a:solidFill>
                  <a:schemeClr val="tx1">
                    <a:lumMod val="75000"/>
                    <a:lumOff val="25000"/>
                  </a:schemeClr>
                </a:solidFill>
                <a:latin typeface="+mn-ea"/>
                <a:sym typeface="+mn-ea"/>
              </a:rPr>
              <a:t>kernel_size</a:t>
            </a:r>
            <a:r>
              <a:rPr lang="en-US" altLang="zh-CN" sz="2000" b="1" dirty="0">
                <a:solidFill>
                  <a:schemeClr val="tx1">
                    <a:lumMod val="75000"/>
                    <a:lumOff val="25000"/>
                  </a:schemeClr>
                </a:solidFill>
                <a:latin typeface="+mn-ea"/>
                <a:sym typeface="+mn-ea"/>
              </a:rPr>
              <a:t> </a:t>
            </a:r>
            <a:r>
              <a:rPr lang="zh-CN" altLang="en-US" sz="2000" b="1" dirty="0">
                <a:solidFill>
                  <a:schemeClr val="tx1">
                    <a:lumMod val="75000"/>
                    <a:lumOff val="25000"/>
                  </a:schemeClr>
                </a:solidFill>
                <a:latin typeface="+mn-ea"/>
                <a:sym typeface="+mn-ea"/>
              </a:rPr>
              <a:t>）等。</a:t>
            </a:r>
            <a:endParaRPr lang="zh-CN" altLang="en-US" sz="2000" b="1" dirty="0">
              <a:solidFill>
                <a:schemeClr val="tx1">
                  <a:lumMod val="75000"/>
                  <a:lumOff val="25000"/>
                </a:schemeClr>
              </a:solidFill>
              <a:latin typeface="+mn-ea"/>
              <a:sym typeface="+mn-ea"/>
            </a:endParaRPr>
          </a:p>
        </p:txBody>
      </p:sp>
    </p:spTree>
  </p:cSld>
  <p:clrMapOvr>
    <a:masterClrMapping/>
  </p:clrMapOvr>
  <p:transition spd="slow"/>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蓝色领带&#10;&#10;中度可信度描述已自动生成"/>
          <p:cNvPicPr>
            <a:picLocks noChangeAspect="1"/>
          </p:cNvPicPr>
          <p:nvPr/>
        </p:nvPicPr>
        <p:blipFill rotWithShape="1">
          <a:blip r:embed="rId1">
            <a:alphaModFix amt="4000"/>
          </a:blip>
          <a:srcRect l="7696"/>
          <a:stretch>
            <a:fillRect/>
          </a:stretch>
        </p:blipFill>
        <p:spPr>
          <a:xfrm rot="16200000">
            <a:off x="2666997" y="-2667317"/>
            <a:ext cx="6857365" cy="12192000"/>
          </a:xfrm>
          <a:prstGeom prst="rect">
            <a:avLst/>
          </a:prstGeom>
        </p:spPr>
      </p:pic>
      <p:pic>
        <p:nvPicPr>
          <p:cNvPr id="8" name="图片 7" descr="scut racing"/>
          <p:cNvPicPr>
            <a:picLocks noChangeAspect="1"/>
          </p:cNvPicPr>
          <p:nvPr/>
        </p:nvPicPr>
        <p:blipFill>
          <a:blip r:embed="rId2"/>
          <a:stretch>
            <a:fillRect/>
          </a:stretch>
        </p:blipFill>
        <p:spPr>
          <a:xfrm>
            <a:off x="0" y="6355080"/>
            <a:ext cx="2522220" cy="406400"/>
          </a:xfrm>
          <a:prstGeom prst="rect">
            <a:avLst/>
          </a:prstGeom>
        </p:spPr>
      </p:pic>
      <p:sp>
        <p:nvSpPr>
          <p:cNvPr id="83" name="文本框 82"/>
          <p:cNvSpPr txBox="1"/>
          <p:nvPr/>
        </p:nvSpPr>
        <p:spPr>
          <a:xfrm>
            <a:off x="8872220" y="859155"/>
            <a:ext cx="2794000" cy="398780"/>
          </a:xfrm>
          <a:prstGeom prst="rect">
            <a:avLst/>
          </a:prstGeom>
          <a:noFill/>
        </p:spPr>
        <p:txBody>
          <a:bodyPr wrap="square" rtlCol="0">
            <a:spAutoFit/>
          </a:bodyPr>
          <a:lstStyle/>
          <a:p>
            <a:endParaRPr lang="zh-CN" altLang="en-US" sz="2000" b="1">
              <a:solidFill>
                <a:schemeClr val="tx1">
                  <a:lumMod val="75000"/>
                  <a:lumOff val="25000"/>
                </a:schemeClr>
              </a:solidFill>
              <a:latin typeface="黑体" panose="02010609060101010101" charset="-122"/>
              <a:ea typeface="黑体" panose="02010609060101010101" charset="-122"/>
              <a:sym typeface="+mn-ea"/>
            </a:endParaRPr>
          </a:p>
        </p:txBody>
      </p:sp>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5" name="矩形 4"/>
          <p:cNvSpPr/>
          <p:nvPr/>
        </p:nvSpPr>
        <p:spPr>
          <a:xfrm>
            <a:off x="325120" y="241935"/>
            <a:ext cx="287528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3200" b="1" dirty="0">
                <a:solidFill>
                  <a:srgbClr val="003E87"/>
                </a:solidFill>
                <a:latin typeface="微软雅黑" panose="020B0503020204020204" charset="-122"/>
                <a:ea typeface="微软雅黑" panose="020B0503020204020204" charset="-122"/>
                <a:sym typeface="Impact" panose="020B0806030902050204" pitchFamily="34" charset="0"/>
              </a:rPr>
              <a:t>Max-Pooling</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392217" y="1187976"/>
            <a:ext cx="8451314" cy="4481414"/>
          </a:xfrm>
          <a:prstGeom prst="rect">
            <a:avLst/>
          </a:prstGeom>
        </p:spPr>
      </p:pic>
    </p:spTree>
  </p:cSld>
  <p:clrMapOvr>
    <a:masterClrMapping/>
  </p:clrMapOvr>
  <p:transition spd="slow"/>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蓝色领带&#10;&#10;中度可信度描述已自动生成"/>
          <p:cNvPicPr>
            <a:picLocks noChangeAspect="1"/>
          </p:cNvPicPr>
          <p:nvPr/>
        </p:nvPicPr>
        <p:blipFill rotWithShape="1">
          <a:blip r:embed="rId1">
            <a:alphaModFix amt="4000"/>
          </a:blip>
          <a:srcRect l="7696"/>
          <a:stretch>
            <a:fillRect/>
          </a:stretch>
        </p:blipFill>
        <p:spPr>
          <a:xfrm rot="16200000">
            <a:off x="2812031" y="-2666683"/>
            <a:ext cx="6857365" cy="12192000"/>
          </a:xfrm>
          <a:prstGeom prst="rect">
            <a:avLst/>
          </a:prstGeom>
        </p:spPr>
      </p:pic>
      <p:pic>
        <p:nvPicPr>
          <p:cNvPr id="8" name="图片 7" descr="scut racing"/>
          <p:cNvPicPr>
            <a:picLocks noChangeAspect="1"/>
          </p:cNvPicPr>
          <p:nvPr/>
        </p:nvPicPr>
        <p:blipFill>
          <a:blip r:embed="rId2"/>
          <a:stretch>
            <a:fillRect/>
          </a:stretch>
        </p:blipFill>
        <p:spPr>
          <a:xfrm>
            <a:off x="0" y="6355080"/>
            <a:ext cx="2522220" cy="406400"/>
          </a:xfrm>
          <a:prstGeom prst="rect">
            <a:avLst/>
          </a:prstGeom>
        </p:spPr>
      </p:pic>
      <p:sp>
        <p:nvSpPr>
          <p:cNvPr id="83" name="文本框 82"/>
          <p:cNvSpPr txBox="1"/>
          <p:nvPr/>
        </p:nvSpPr>
        <p:spPr>
          <a:xfrm>
            <a:off x="8872220" y="859155"/>
            <a:ext cx="2794000" cy="398780"/>
          </a:xfrm>
          <a:prstGeom prst="rect">
            <a:avLst/>
          </a:prstGeom>
          <a:noFill/>
        </p:spPr>
        <p:txBody>
          <a:bodyPr wrap="square" rtlCol="0">
            <a:spAutoFit/>
          </a:bodyPr>
          <a:lstStyle/>
          <a:p>
            <a:endParaRPr lang="zh-CN" altLang="en-US" sz="2000" b="1">
              <a:solidFill>
                <a:schemeClr val="tx1">
                  <a:lumMod val="75000"/>
                  <a:lumOff val="25000"/>
                </a:schemeClr>
              </a:solidFill>
              <a:latin typeface="黑体" panose="02010609060101010101" charset="-122"/>
              <a:ea typeface="黑体" panose="02010609060101010101" charset="-122"/>
              <a:sym typeface="+mn-ea"/>
            </a:endParaRPr>
          </a:p>
        </p:txBody>
      </p:sp>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5" name="矩形 4"/>
          <p:cNvSpPr/>
          <p:nvPr/>
        </p:nvSpPr>
        <p:spPr>
          <a:xfrm>
            <a:off x="325120" y="241935"/>
            <a:ext cx="257634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rgbClr val="003E87"/>
                </a:solidFill>
                <a:latin typeface="微软雅黑" panose="020B0503020204020204" charset="-122"/>
                <a:ea typeface="微软雅黑" panose="020B0503020204020204" charset="-122"/>
                <a:sym typeface="Impact" panose="020B0806030902050204" pitchFamily="34" charset="0"/>
              </a:rPr>
              <a:t>全连接层</a:t>
            </a:r>
            <a:r>
              <a:rPr lang="en-US" altLang="zh-CN" sz="3200" b="1" dirty="0">
                <a:solidFill>
                  <a:srgbClr val="003E87"/>
                </a:solidFill>
                <a:latin typeface="微软雅黑" panose="020B0503020204020204" charset="-122"/>
                <a:ea typeface="微软雅黑" panose="020B0503020204020204" charset="-122"/>
                <a:sym typeface="Impact" panose="020B0806030902050204" pitchFamily="34" charset="0"/>
              </a:rPr>
              <a:t>FC</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sp>
        <p:nvSpPr>
          <p:cNvPr id="2" name="文本框 1"/>
          <p:cNvSpPr txBox="1"/>
          <p:nvPr/>
        </p:nvSpPr>
        <p:spPr>
          <a:xfrm>
            <a:off x="64573" y="1191905"/>
            <a:ext cx="4993935" cy="707886"/>
          </a:xfrm>
          <a:prstGeom prst="rect">
            <a:avLst/>
          </a:prstGeom>
          <a:noFill/>
        </p:spPr>
        <p:txBody>
          <a:bodyPr wrap="square" rtlCol="0">
            <a:spAutoFit/>
          </a:bodyPr>
          <a:lstStyle/>
          <a:p>
            <a:r>
              <a:rPr lang="zh-CN" altLang="en-US" sz="2000" b="1" dirty="0">
                <a:solidFill>
                  <a:schemeClr val="tx1">
                    <a:lumMod val="75000"/>
                    <a:lumOff val="25000"/>
                  </a:schemeClr>
                </a:solidFill>
                <a:latin typeface="+mn-ea"/>
                <a:sym typeface="+mn-ea"/>
              </a:rPr>
              <a:t>将学到的分布式特征表示映射到样本标记空间，即实现分类或回归的功能。</a:t>
            </a:r>
            <a:endParaRPr lang="zh-CN" altLang="en-US" sz="2000" b="1" dirty="0">
              <a:solidFill>
                <a:schemeClr val="tx1">
                  <a:lumMod val="75000"/>
                  <a:lumOff val="25000"/>
                </a:schemeClr>
              </a:solidFill>
              <a:latin typeface="+mn-ea"/>
              <a:sym typeface="+mn-ea"/>
            </a:endParaRPr>
          </a:p>
        </p:txBody>
      </p:sp>
      <p:pic>
        <p:nvPicPr>
          <p:cNvPr id="4" name="图片 3"/>
          <p:cNvPicPr>
            <a:picLocks noChangeAspect="1"/>
          </p:cNvPicPr>
          <p:nvPr/>
        </p:nvPicPr>
        <p:blipFill>
          <a:blip r:embed="rId3"/>
          <a:stretch>
            <a:fillRect/>
          </a:stretch>
        </p:blipFill>
        <p:spPr>
          <a:xfrm>
            <a:off x="5054863" y="985519"/>
            <a:ext cx="6992424" cy="4046205"/>
          </a:xfrm>
          <a:prstGeom prst="rect">
            <a:avLst/>
          </a:prstGeom>
        </p:spPr>
      </p:pic>
      <p:sp>
        <p:nvSpPr>
          <p:cNvPr id="6" name="文本框 5"/>
          <p:cNvSpPr txBox="1"/>
          <p:nvPr/>
        </p:nvSpPr>
        <p:spPr>
          <a:xfrm>
            <a:off x="62865" y="2165803"/>
            <a:ext cx="6096000" cy="369332"/>
          </a:xfrm>
          <a:prstGeom prst="rect">
            <a:avLst/>
          </a:prstGeom>
          <a:noFill/>
        </p:spPr>
        <p:txBody>
          <a:bodyPr wrap="square">
            <a:spAutoFit/>
          </a:bodyPr>
          <a:lstStyle/>
          <a:p>
            <a:r>
              <a:rPr lang="zh-CN" altLang="en-US" sz="1800" b="1" dirty="0">
                <a:solidFill>
                  <a:schemeClr val="tx1">
                    <a:lumMod val="75000"/>
                    <a:lumOff val="25000"/>
                  </a:schemeClr>
                </a:solidFill>
                <a:latin typeface="+mn-ea"/>
                <a:sym typeface="+mn-ea"/>
              </a:rPr>
              <a:t>超参数：每个神经元之间的连接都有权重和偏置</a:t>
            </a:r>
            <a:endParaRPr lang="zh-CN" altLang="en-US" sz="1800" b="1" dirty="0">
              <a:solidFill>
                <a:schemeClr val="tx1">
                  <a:lumMod val="75000"/>
                  <a:lumOff val="25000"/>
                </a:schemeClr>
              </a:solidFill>
              <a:latin typeface="+mn-ea"/>
              <a:sym typeface="+mn-ea"/>
            </a:endParaRPr>
          </a:p>
        </p:txBody>
      </p:sp>
      <p:graphicFrame>
        <p:nvGraphicFramePr>
          <p:cNvPr id="7" name="对象 6"/>
          <p:cNvGraphicFramePr>
            <a:graphicFrameLocks noChangeAspect="1"/>
          </p:cNvGraphicFramePr>
          <p:nvPr/>
        </p:nvGraphicFramePr>
        <p:xfrm>
          <a:off x="179070" y="2699257"/>
          <a:ext cx="2164080" cy="653307"/>
        </p:xfrm>
        <a:graphic>
          <a:graphicData uri="http://schemas.openxmlformats.org/presentationml/2006/ole">
            <mc:AlternateContent xmlns:mc="http://schemas.openxmlformats.org/markup-compatibility/2006">
              <mc:Choice xmlns:v="urn:schemas-microsoft-com:vml" Requires="v">
                <p:oleObj spid="_x0000_s3" name="Equation" r:id="rId4" imgW="16154400" imgH="4876800" progId="Equation.DSMT4">
                  <p:embed/>
                </p:oleObj>
              </mc:Choice>
              <mc:Fallback>
                <p:oleObj name="Equation" r:id="rId4" imgW="16154400" imgH="4876800" progId="Equation.DSMT4">
                  <p:embed/>
                  <p:pic>
                    <p:nvPicPr>
                      <p:cNvPr id="0" name="对象 2"/>
                      <p:cNvPicPr/>
                      <p:nvPr/>
                    </p:nvPicPr>
                    <p:blipFill>
                      <a:blip r:embed="rId5"/>
                      <a:stretch>
                        <a:fillRect/>
                      </a:stretch>
                    </p:blipFill>
                    <p:spPr>
                      <a:xfrm>
                        <a:off x="179070" y="2699257"/>
                        <a:ext cx="2164080" cy="653307"/>
                      </a:xfrm>
                      <a:prstGeom prst="rect">
                        <a:avLst/>
                      </a:prstGeom>
                    </p:spPr>
                  </p:pic>
                </p:oleObj>
              </mc:Fallback>
            </mc:AlternateContent>
          </a:graphicData>
        </a:graphic>
      </p:graphicFrame>
      <p:sp>
        <p:nvSpPr>
          <p:cNvPr id="12" name="文本框 11"/>
          <p:cNvSpPr txBox="1"/>
          <p:nvPr/>
        </p:nvSpPr>
        <p:spPr>
          <a:xfrm>
            <a:off x="179070" y="3429000"/>
            <a:ext cx="6121400" cy="1200329"/>
          </a:xfrm>
          <a:prstGeom prst="rect">
            <a:avLst/>
          </a:prstGeom>
          <a:noFill/>
        </p:spPr>
        <p:txBody>
          <a:bodyPr wrap="square">
            <a:spAutoFit/>
          </a:bodyPr>
          <a:lstStyle/>
          <a:p>
            <a:r>
              <a:rPr lang="en-US" altLang="zh-CN" sz="1800" b="1" dirty="0">
                <a:solidFill>
                  <a:srgbClr val="1D1D1F"/>
                </a:solidFill>
                <a:latin typeface="SourceSansPro"/>
                <a:sym typeface="+mn-ea"/>
              </a:rPr>
              <a:t>W</a:t>
            </a:r>
            <a:r>
              <a:rPr lang="zh-CN" altLang="en-US" sz="1800" b="1" dirty="0">
                <a:solidFill>
                  <a:srgbClr val="1D1D1F"/>
                </a:solidFill>
                <a:latin typeface="SourceSansPro"/>
                <a:sym typeface="+mn-ea"/>
              </a:rPr>
              <a:t>：</a:t>
            </a:r>
            <a:r>
              <a:rPr lang="en-US" altLang="zh-CN" sz="1800" b="1" dirty="0">
                <a:solidFill>
                  <a:srgbClr val="1D1D1F"/>
                </a:solidFill>
                <a:latin typeface="SourceSansPro"/>
                <a:sym typeface="+mn-ea"/>
              </a:rPr>
              <a:t> </a:t>
            </a:r>
            <a:r>
              <a:rPr lang="zh-CN" altLang="en-US" sz="1800" b="1" dirty="0">
                <a:solidFill>
                  <a:srgbClr val="1D1D1F"/>
                </a:solidFill>
                <a:latin typeface="SourceSansPro"/>
                <a:sym typeface="+mn-ea"/>
              </a:rPr>
              <a:t>权重</a:t>
            </a:r>
            <a:endParaRPr lang="en-US" altLang="zh-CN" sz="1800" b="1" dirty="0">
              <a:solidFill>
                <a:srgbClr val="1D1D1F"/>
              </a:solidFill>
              <a:latin typeface="SourceSansPro"/>
              <a:sym typeface="+mn-ea"/>
            </a:endParaRPr>
          </a:p>
          <a:p>
            <a:r>
              <a:rPr lang="en-US" altLang="zh-CN" sz="1800" b="1" dirty="0">
                <a:solidFill>
                  <a:srgbClr val="1D1D1F"/>
                </a:solidFill>
                <a:latin typeface="SourceSansPro"/>
                <a:sym typeface="+mn-ea"/>
              </a:rPr>
              <a:t>b</a:t>
            </a:r>
            <a:r>
              <a:rPr lang="zh-CN" altLang="en-US" sz="1800" b="1" dirty="0">
                <a:solidFill>
                  <a:srgbClr val="1D1D1F"/>
                </a:solidFill>
                <a:latin typeface="SourceSansPro"/>
                <a:sym typeface="+mn-ea"/>
              </a:rPr>
              <a:t>：偏置</a:t>
            </a:r>
            <a:endParaRPr lang="en-US" altLang="zh-CN" sz="1800" b="1" dirty="0">
              <a:solidFill>
                <a:srgbClr val="1D1D1F"/>
              </a:solidFill>
              <a:latin typeface="SourceSansPro"/>
              <a:sym typeface="+mn-ea"/>
            </a:endParaRPr>
          </a:p>
          <a:p>
            <a:r>
              <a:rPr lang="en-US" altLang="zh-CN" sz="1800" b="1" dirty="0">
                <a:solidFill>
                  <a:srgbClr val="1D1D1F"/>
                </a:solidFill>
                <a:latin typeface="SourceSansPro"/>
                <a:sym typeface="+mn-ea"/>
              </a:rPr>
              <a:t>X</a:t>
            </a:r>
            <a:r>
              <a:rPr lang="zh-CN" altLang="en-US" sz="1800" b="1" dirty="0">
                <a:solidFill>
                  <a:srgbClr val="1D1D1F"/>
                </a:solidFill>
                <a:latin typeface="SourceSansPro"/>
                <a:sym typeface="+mn-ea"/>
              </a:rPr>
              <a:t>：输入</a:t>
            </a:r>
            <a:endParaRPr lang="en-US" altLang="zh-CN" sz="1800" b="1" dirty="0">
              <a:solidFill>
                <a:srgbClr val="1D1D1F"/>
              </a:solidFill>
              <a:latin typeface="SourceSansPro"/>
              <a:sym typeface="+mn-ea"/>
            </a:endParaRPr>
          </a:p>
          <a:p>
            <a:r>
              <a:rPr lang="en-US" altLang="zh-CN" sz="1800" b="1" dirty="0">
                <a:solidFill>
                  <a:srgbClr val="1D1D1F"/>
                </a:solidFill>
                <a:latin typeface="SourceSansPro"/>
                <a:sym typeface="+mn-ea"/>
              </a:rPr>
              <a:t>y</a:t>
            </a:r>
            <a:r>
              <a:rPr lang="zh-CN" altLang="en-US" sz="1800" b="1" dirty="0">
                <a:solidFill>
                  <a:srgbClr val="1D1D1F"/>
                </a:solidFill>
                <a:latin typeface="SourceSansPro"/>
                <a:sym typeface="+mn-ea"/>
              </a:rPr>
              <a:t>：</a:t>
            </a:r>
            <a:r>
              <a:rPr lang="en-US" altLang="zh-CN" sz="1800" b="1" dirty="0">
                <a:solidFill>
                  <a:srgbClr val="1D1D1F"/>
                </a:solidFill>
                <a:latin typeface="SourceSansPro"/>
                <a:sym typeface="+mn-ea"/>
              </a:rPr>
              <a:t> </a:t>
            </a:r>
            <a:r>
              <a:rPr lang="zh-CN" altLang="en-US" sz="1800" b="1" dirty="0">
                <a:solidFill>
                  <a:srgbClr val="1D1D1F"/>
                </a:solidFill>
                <a:latin typeface="SourceSansPro"/>
                <a:sym typeface="+mn-ea"/>
              </a:rPr>
              <a:t>输出</a:t>
            </a:r>
            <a:endParaRPr lang="zh-CN" altLang="en-US" dirty="0"/>
          </a:p>
        </p:txBody>
      </p:sp>
      <p:cxnSp>
        <p:nvCxnSpPr>
          <p:cNvPr id="15" name="直接连接符 14"/>
          <p:cNvCxnSpPr/>
          <p:nvPr/>
        </p:nvCxnSpPr>
        <p:spPr>
          <a:xfrm>
            <a:off x="8872220" y="1191905"/>
            <a:ext cx="972820" cy="25081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16" name="对象 15"/>
          <p:cNvGraphicFramePr>
            <a:graphicFrameLocks noChangeAspect="1"/>
          </p:cNvGraphicFramePr>
          <p:nvPr/>
        </p:nvGraphicFramePr>
        <p:xfrm>
          <a:off x="8809514" y="454338"/>
          <a:ext cx="1415892" cy="427988"/>
        </p:xfrm>
        <a:graphic>
          <a:graphicData uri="http://schemas.openxmlformats.org/presentationml/2006/ole">
            <mc:AlternateContent xmlns:mc="http://schemas.openxmlformats.org/markup-compatibility/2006">
              <mc:Choice xmlns:v="urn:schemas-microsoft-com:vml" Requires="v">
                <p:oleObj spid="_x0000_s9" name="Equation" r:id="rId6" imgW="2164080" imgH="654050" progId="Equation.DSMT4">
                  <p:embed/>
                </p:oleObj>
              </mc:Choice>
              <mc:Fallback>
                <p:oleObj name="Equation" r:id="rId6" imgW="2164080" imgH="654050" progId="Equation.DSMT4">
                  <p:embed/>
                  <p:pic>
                    <p:nvPicPr>
                      <p:cNvPr id="0" name="图片 2"/>
                      <p:cNvPicPr/>
                      <p:nvPr/>
                    </p:nvPicPr>
                    <p:blipFill>
                      <a:blip r:embed="rId7"/>
                      <a:stretch>
                        <a:fillRect/>
                      </a:stretch>
                    </p:blipFill>
                    <p:spPr>
                      <a:xfrm>
                        <a:off x="8809514" y="454338"/>
                        <a:ext cx="1415892" cy="427988"/>
                      </a:xfrm>
                      <a:prstGeom prst="rect">
                        <a:avLst/>
                      </a:prstGeom>
                    </p:spPr>
                  </p:pic>
                </p:oleObj>
              </mc:Fallback>
            </mc:AlternateContent>
          </a:graphicData>
        </a:graphic>
      </p:graphicFrame>
    </p:spTree>
  </p:cSld>
  <p:clrMapOvr>
    <a:masterClrMapping/>
  </p:clrMapOvr>
  <p:transition spd="slow"/>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蓝色领带&#10;&#10;中度可信度描述已自动生成"/>
          <p:cNvPicPr>
            <a:picLocks noChangeAspect="1"/>
          </p:cNvPicPr>
          <p:nvPr/>
        </p:nvPicPr>
        <p:blipFill rotWithShape="1">
          <a:blip r:embed="rId1">
            <a:alphaModFix amt="4000"/>
          </a:blip>
          <a:srcRect l="7696"/>
          <a:stretch>
            <a:fillRect/>
          </a:stretch>
        </p:blipFill>
        <p:spPr>
          <a:xfrm rot="16200000">
            <a:off x="2667318" y="-2666683"/>
            <a:ext cx="6857365" cy="12192000"/>
          </a:xfrm>
          <a:prstGeom prst="rect">
            <a:avLst/>
          </a:prstGeom>
        </p:spPr>
      </p:pic>
      <p:pic>
        <p:nvPicPr>
          <p:cNvPr id="8" name="图片 7" descr="scut racing"/>
          <p:cNvPicPr>
            <a:picLocks noChangeAspect="1"/>
          </p:cNvPicPr>
          <p:nvPr/>
        </p:nvPicPr>
        <p:blipFill>
          <a:blip r:embed="rId2"/>
          <a:stretch>
            <a:fillRect/>
          </a:stretch>
        </p:blipFill>
        <p:spPr>
          <a:xfrm>
            <a:off x="0" y="6355080"/>
            <a:ext cx="2522220" cy="406400"/>
          </a:xfrm>
          <a:prstGeom prst="rect">
            <a:avLst/>
          </a:prstGeom>
        </p:spPr>
      </p:pic>
      <p:sp>
        <p:nvSpPr>
          <p:cNvPr id="83" name="文本框 82"/>
          <p:cNvSpPr txBox="1"/>
          <p:nvPr/>
        </p:nvSpPr>
        <p:spPr>
          <a:xfrm>
            <a:off x="8872220" y="859155"/>
            <a:ext cx="2794000" cy="398780"/>
          </a:xfrm>
          <a:prstGeom prst="rect">
            <a:avLst/>
          </a:prstGeom>
          <a:noFill/>
        </p:spPr>
        <p:txBody>
          <a:bodyPr wrap="square" rtlCol="0">
            <a:spAutoFit/>
          </a:bodyPr>
          <a:lstStyle/>
          <a:p>
            <a:endParaRPr lang="zh-CN" altLang="en-US" sz="2000" b="1">
              <a:solidFill>
                <a:schemeClr val="tx1">
                  <a:lumMod val="75000"/>
                  <a:lumOff val="25000"/>
                </a:schemeClr>
              </a:solidFill>
              <a:latin typeface="黑体" panose="02010609060101010101" charset="-122"/>
              <a:ea typeface="黑体" panose="02010609060101010101" charset="-122"/>
              <a:sym typeface="+mn-ea"/>
            </a:endParaRPr>
          </a:p>
        </p:txBody>
      </p:sp>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5" name="矩形 4"/>
          <p:cNvSpPr/>
          <p:nvPr/>
        </p:nvSpPr>
        <p:spPr>
          <a:xfrm>
            <a:off x="325120" y="241935"/>
            <a:ext cx="2576341"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rgbClr val="003E87"/>
                </a:solidFill>
                <a:latin typeface="微软雅黑" panose="020B0503020204020204" charset="-122"/>
                <a:ea typeface="微软雅黑" panose="020B0503020204020204" charset="-122"/>
                <a:sym typeface="Impact" panose="020B0806030902050204" pitchFamily="34" charset="0"/>
              </a:rPr>
              <a:t>归一化层</a:t>
            </a:r>
            <a:r>
              <a:rPr lang="en-US" altLang="zh-CN" sz="3200" b="1" dirty="0">
                <a:solidFill>
                  <a:srgbClr val="003E87"/>
                </a:solidFill>
                <a:latin typeface="微软雅黑" panose="020B0503020204020204" charset="-122"/>
                <a:ea typeface="微软雅黑" panose="020B0503020204020204" charset="-122"/>
                <a:sym typeface="Impact" panose="020B0806030902050204" pitchFamily="34" charset="0"/>
              </a:rPr>
              <a:t>BN</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sp>
        <p:nvSpPr>
          <p:cNvPr id="2" name="文本框 1"/>
          <p:cNvSpPr txBox="1"/>
          <p:nvPr/>
        </p:nvSpPr>
        <p:spPr>
          <a:xfrm>
            <a:off x="64573" y="1073151"/>
            <a:ext cx="5588082" cy="1938992"/>
          </a:xfrm>
          <a:prstGeom prst="rect">
            <a:avLst/>
          </a:prstGeom>
          <a:noFill/>
        </p:spPr>
        <p:txBody>
          <a:bodyPr wrap="square" rtlCol="0">
            <a:spAutoFit/>
          </a:bodyPr>
          <a:lstStyle/>
          <a:p>
            <a:r>
              <a:rPr lang="zh-CN" altLang="en-US" sz="2000" b="1" dirty="0">
                <a:solidFill>
                  <a:schemeClr val="tx1">
                    <a:lumMod val="75000"/>
                    <a:lumOff val="25000"/>
                  </a:schemeClr>
                </a:solidFill>
                <a:latin typeface="+mn-ea"/>
                <a:sym typeface="+mn-ea"/>
              </a:rPr>
              <a:t>归一化层通常跟在卷积层之后，对特征图中的每一个值进行标准化处理，使其具有相同或相近的均值和方差；</a:t>
            </a:r>
            <a:endParaRPr lang="en-US" altLang="zh-CN" sz="2000" b="1" dirty="0">
              <a:solidFill>
                <a:schemeClr val="tx1">
                  <a:lumMod val="75000"/>
                  <a:lumOff val="25000"/>
                </a:schemeClr>
              </a:solidFill>
              <a:latin typeface="+mn-ea"/>
              <a:sym typeface="+mn-ea"/>
            </a:endParaRPr>
          </a:p>
          <a:p>
            <a:r>
              <a:rPr lang="zh-CN" altLang="en-US" sz="2000" b="1" dirty="0">
                <a:solidFill>
                  <a:schemeClr val="tx1">
                    <a:lumMod val="75000"/>
                    <a:lumOff val="25000"/>
                  </a:schemeClr>
                </a:solidFill>
                <a:latin typeface="+mn-ea"/>
                <a:sym typeface="+mn-ea"/>
              </a:rPr>
              <a:t>可以提高网络的训练速度，稳定模型的收敛过程，增强网络的泛化能力和鲁棒性，以及避免梯度消失或爆炸等问题。</a:t>
            </a:r>
            <a:endParaRPr lang="zh-CN" altLang="en-US" sz="2000" b="1" dirty="0">
              <a:solidFill>
                <a:schemeClr val="tx1">
                  <a:lumMod val="75000"/>
                  <a:lumOff val="25000"/>
                </a:schemeClr>
              </a:solidFill>
              <a:latin typeface="+mn-ea"/>
              <a:sym typeface="+mn-ea"/>
            </a:endParaRPr>
          </a:p>
        </p:txBody>
      </p:sp>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43548" y="782955"/>
            <a:ext cx="5657343" cy="3714927"/>
          </a:xfrm>
          <a:prstGeom prst="rect">
            <a:avLst/>
          </a:prstGeom>
        </p:spPr>
      </p:pic>
    </p:spTree>
  </p:cSld>
  <p:clrMapOvr>
    <a:masterClrMapping/>
  </p:clrMapOvr>
  <p:transition spd="slow"/>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蓝色领带&#10;&#10;中度可信度描述已自动生成">
            <a:hlinkClick r:id="rId1" tooltip="" action="ppaction://hlinkfile"/>
          </p:cNvPr>
          <p:cNvPicPr>
            <a:picLocks noChangeAspect="1"/>
          </p:cNvPicPr>
          <p:nvPr/>
        </p:nvPicPr>
        <p:blipFill rotWithShape="1">
          <a:blip r:embed="rId2">
            <a:alphaModFix amt="4000"/>
          </a:blip>
          <a:srcRect l="7696"/>
          <a:stretch>
            <a:fillRect/>
          </a:stretch>
        </p:blipFill>
        <p:spPr>
          <a:xfrm rot="16200000">
            <a:off x="2692570" y="-2666683"/>
            <a:ext cx="6857365" cy="12192000"/>
          </a:xfrm>
          <a:prstGeom prst="rect">
            <a:avLst/>
          </a:prstGeom>
        </p:spPr>
      </p:pic>
      <p:pic>
        <p:nvPicPr>
          <p:cNvPr id="8" name="图片 7" descr="scut racing"/>
          <p:cNvPicPr>
            <a:picLocks noChangeAspect="1"/>
          </p:cNvPicPr>
          <p:nvPr/>
        </p:nvPicPr>
        <p:blipFill>
          <a:blip r:embed="rId3"/>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5" name="矩形 4"/>
          <p:cNvSpPr/>
          <p:nvPr/>
        </p:nvSpPr>
        <p:spPr>
          <a:xfrm>
            <a:off x="325121" y="241935"/>
            <a:ext cx="1931572" cy="1077218"/>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激活函数</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107" name="图片 106"/>
          <p:cNvPicPr/>
          <p:nvPr/>
        </p:nvPicPr>
        <p:blipFill>
          <a:blip r:embed="rId4"/>
          <a:stretch>
            <a:fillRect/>
          </a:stretch>
        </p:blipFill>
        <p:spPr>
          <a:xfrm>
            <a:off x="6985222" y="1229861"/>
            <a:ext cx="3649345" cy="2641600"/>
          </a:xfrm>
          <a:prstGeom prst="rect">
            <a:avLst/>
          </a:prstGeom>
          <a:noFill/>
          <a:ln w="9525">
            <a:noFill/>
          </a:ln>
        </p:spPr>
      </p:pic>
      <p:sp>
        <p:nvSpPr>
          <p:cNvPr id="2" name="文本框 1"/>
          <p:cNvSpPr txBox="1"/>
          <p:nvPr/>
        </p:nvSpPr>
        <p:spPr>
          <a:xfrm>
            <a:off x="25252" y="1227222"/>
            <a:ext cx="6013351" cy="1015663"/>
          </a:xfrm>
          <a:prstGeom prst="rect">
            <a:avLst/>
          </a:prstGeom>
          <a:noFill/>
        </p:spPr>
        <p:txBody>
          <a:bodyPr wrap="square" rtlCol="0">
            <a:spAutoFit/>
          </a:bodyPr>
          <a:lstStyle/>
          <a:p>
            <a:r>
              <a:rPr lang="zh-CN" altLang="en-US" sz="2000" b="1" i="0" dirty="0">
                <a:solidFill>
                  <a:srgbClr val="1D1D1F"/>
                </a:solidFill>
                <a:effectLst/>
                <a:latin typeface="SourceSansPro"/>
              </a:rPr>
              <a:t>一种非线性函数，对卷积层的输出进行变换，增加网络的非线性表达能力。</a:t>
            </a:r>
            <a:endParaRPr lang="en-US" altLang="zh-CN" sz="2000" b="1" i="0" dirty="0">
              <a:solidFill>
                <a:schemeClr val="tx1">
                  <a:lumMod val="75000"/>
                  <a:lumOff val="25000"/>
                </a:schemeClr>
              </a:solidFill>
              <a:effectLst/>
              <a:latin typeface="+mn-ea"/>
              <a:sym typeface="+mn-ea"/>
            </a:endParaRPr>
          </a:p>
          <a:p>
            <a:r>
              <a:rPr lang="zh-CN" altLang="en-US" sz="2000" b="1" dirty="0">
                <a:solidFill>
                  <a:schemeClr val="tx1">
                    <a:lumMod val="75000"/>
                    <a:lumOff val="25000"/>
                  </a:schemeClr>
                </a:solidFill>
                <a:latin typeface="+mn-ea"/>
                <a:sym typeface="+mn-ea"/>
              </a:rPr>
              <a:t>包括：</a:t>
            </a:r>
            <a:r>
              <a:rPr lang="en-US" altLang="zh-CN" sz="2000" b="1" dirty="0">
                <a:solidFill>
                  <a:schemeClr val="tx1">
                    <a:lumMod val="75000"/>
                    <a:lumOff val="25000"/>
                  </a:schemeClr>
                </a:solidFill>
                <a:latin typeface="+mn-ea"/>
                <a:sym typeface="+mn-ea"/>
              </a:rPr>
              <a:t>Sigmoid</a:t>
            </a:r>
            <a:r>
              <a:rPr lang="zh-CN" altLang="en-US" sz="2000" b="1" dirty="0">
                <a:solidFill>
                  <a:schemeClr val="tx1">
                    <a:lumMod val="75000"/>
                    <a:lumOff val="25000"/>
                  </a:schemeClr>
                </a:solidFill>
                <a:latin typeface="+mn-ea"/>
                <a:sym typeface="+mn-ea"/>
              </a:rPr>
              <a:t>、</a:t>
            </a:r>
            <a:r>
              <a:rPr lang="en-US" altLang="zh-CN" sz="2000" b="1" dirty="0" err="1">
                <a:solidFill>
                  <a:schemeClr val="tx1">
                    <a:lumMod val="75000"/>
                    <a:lumOff val="25000"/>
                  </a:schemeClr>
                </a:solidFill>
                <a:latin typeface="+mn-ea"/>
                <a:sym typeface="+mn-ea"/>
              </a:rPr>
              <a:t>ReLU</a:t>
            </a:r>
            <a:r>
              <a:rPr lang="zh-CN" altLang="en-US" sz="2000" b="1" dirty="0">
                <a:solidFill>
                  <a:schemeClr val="tx1">
                    <a:lumMod val="75000"/>
                    <a:lumOff val="25000"/>
                  </a:schemeClr>
                </a:solidFill>
                <a:latin typeface="+mn-ea"/>
                <a:sym typeface="+mn-ea"/>
              </a:rPr>
              <a:t>、</a:t>
            </a:r>
            <a:r>
              <a:rPr lang="en-US" altLang="zh-CN" sz="2000" b="1" dirty="0">
                <a:solidFill>
                  <a:schemeClr val="tx1">
                    <a:lumMod val="75000"/>
                    <a:lumOff val="25000"/>
                  </a:schemeClr>
                </a:solidFill>
                <a:latin typeface="+mn-ea"/>
                <a:sym typeface="+mn-ea"/>
              </a:rPr>
              <a:t>Leaky-</a:t>
            </a:r>
            <a:r>
              <a:rPr lang="en-US" altLang="zh-CN" sz="2000" b="1" dirty="0" err="1">
                <a:solidFill>
                  <a:schemeClr val="tx1">
                    <a:lumMod val="75000"/>
                    <a:lumOff val="25000"/>
                  </a:schemeClr>
                </a:solidFill>
                <a:latin typeface="+mn-ea"/>
                <a:sym typeface="+mn-ea"/>
              </a:rPr>
              <a:t>RuLU</a:t>
            </a:r>
            <a:r>
              <a:rPr lang="zh-CN" altLang="en-US" sz="2000" b="1" dirty="0">
                <a:solidFill>
                  <a:schemeClr val="tx1">
                    <a:lumMod val="75000"/>
                    <a:lumOff val="25000"/>
                  </a:schemeClr>
                </a:solidFill>
                <a:latin typeface="+mn-ea"/>
                <a:sym typeface="+mn-ea"/>
              </a:rPr>
              <a:t>、</a:t>
            </a:r>
            <a:r>
              <a:rPr lang="en-US" altLang="zh-CN" sz="2000" b="1" dirty="0" err="1">
                <a:solidFill>
                  <a:schemeClr val="tx1">
                    <a:lumMod val="75000"/>
                    <a:lumOff val="25000"/>
                  </a:schemeClr>
                </a:solidFill>
                <a:latin typeface="+mn-ea"/>
                <a:sym typeface="+mn-ea"/>
              </a:rPr>
              <a:t>SiLU</a:t>
            </a:r>
            <a:r>
              <a:rPr lang="zh-CN" altLang="en-US" sz="2000" b="1" dirty="0">
                <a:solidFill>
                  <a:schemeClr val="tx1">
                    <a:lumMod val="75000"/>
                    <a:lumOff val="25000"/>
                  </a:schemeClr>
                </a:solidFill>
                <a:latin typeface="+mn-ea"/>
                <a:sym typeface="+mn-ea"/>
              </a:rPr>
              <a:t>等。</a:t>
            </a:r>
            <a:endParaRPr lang="zh-CN" altLang="en-US" sz="2000" b="1" dirty="0">
              <a:solidFill>
                <a:schemeClr val="tx1">
                  <a:lumMod val="75000"/>
                  <a:lumOff val="25000"/>
                </a:schemeClr>
              </a:solidFill>
              <a:latin typeface="+mn-ea"/>
              <a:sym typeface="+mn-ea"/>
            </a:endParaRPr>
          </a:p>
        </p:txBody>
      </p:sp>
      <p:sp>
        <p:nvSpPr>
          <p:cNvPr id="7" name="文本框 6"/>
          <p:cNvSpPr txBox="1"/>
          <p:nvPr/>
        </p:nvSpPr>
        <p:spPr>
          <a:xfrm>
            <a:off x="5534531" y="4078742"/>
            <a:ext cx="6550725" cy="707886"/>
          </a:xfrm>
          <a:prstGeom prst="rect">
            <a:avLst/>
          </a:prstGeom>
          <a:noFill/>
        </p:spPr>
        <p:txBody>
          <a:bodyPr wrap="square">
            <a:spAutoFit/>
          </a:bodyPr>
          <a:lstStyle/>
          <a:p>
            <a:r>
              <a:rPr lang="zh-CN" altLang="en-US" sz="2000" b="1" i="0" dirty="0">
                <a:solidFill>
                  <a:srgbClr val="1D1D1F"/>
                </a:solidFill>
                <a:effectLst/>
                <a:latin typeface="+mn-ea"/>
              </a:rPr>
              <a:t>优点：无梯度弥散问题</a:t>
            </a:r>
            <a:r>
              <a:rPr lang="zh-CN" altLang="en-US" sz="2000" b="1" dirty="0">
                <a:solidFill>
                  <a:srgbClr val="1D1D1F"/>
                </a:solidFill>
                <a:latin typeface="+mn-ea"/>
              </a:rPr>
              <a:t>、</a:t>
            </a:r>
            <a:r>
              <a:rPr lang="zh-CN" altLang="en-US" sz="2000" b="1" i="0" dirty="0">
                <a:solidFill>
                  <a:srgbClr val="1D1D1F"/>
                </a:solidFill>
                <a:effectLst/>
                <a:latin typeface="+mn-ea"/>
              </a:rPr>
              <a:t>收敛快、泛化性好、稀疏性强。</a:t>
            </a:r>
            <a:endParaRPr lang="en-US" altLang="zh-CN" sz="2000" b="1" i="0" dirty="0">
              <a:solidFill>
                <a:srgbClr val="1D1D1F"/>
              </a:solidFill>
              <a:effectLst/>
              <a:latin typeface="+mn-ea"/>
            </a:endParaRPr>
          </a:p>
          <a:p>
            <a:r>
              <a:rPr lang="zh-CN" altLang="en-US" sz="2000" b="1" dirty="0">
                <a:solidFill>
                  <a:srgbClr val="1D1D1F"/>
                </a:solidFill>
                <a:latin typeface="+mn-ea"/>
              </a:rPr>
              <a:t>缺点：神经元“坏死”。</a:t>
            </a:r>
            <a:endParaRPr lang="zh-CN" altLang="en-US" sz="2000" b="1" dirty="0">
              <a:latin typeface="+mn-ea"/>
            </a:endParaRPr>
          </a:p>
        </p:txBody>
      </p:sp>
      <p:graphicFrame>
        <p:nvGraphicFramePr>
          <p:cNvPr id="6" name="对象 5"/>
          <p:cNvGraphicFramePr>
            <a:graphicFrameLocks noChangeAspect="1"/>
          </p:cNvGraphicFramePr>
          <p:nvPr/>
        </p:nvGraphicFramePr>
        <p:xfrm>
          <a:off x="567040" y="3161058"/>
          <a:ext cx="2949760" cy="1512148"/>
        </p:xfrm>
        <a:graphic>
          <a:graphicData uri="http://schemas.openxmlformats.org/presentationml/2006/ole">
            <mc:AlternateContent xmlns:mc="http://schemas.openxmlformats.org/markup-compatibility/2006">
              <mc:Choice xmlns:v="urn:schemas-microsoft-com:vml" Requires="v">
                <p:oleObj spid="_x0000_s3" name="Equation" r:id="rId5" imgW="36271200" imgH="21945600" progId="Equation.DSMT4">
                  <p:embed/>
                </p:oleObj>
              </mc:Choice>
              <mc:Fallback>
                <p:oleObj name="Equation" r:id="rId5" imgW="36271200" imgH="21945600" progId="Equation.DSMT4">
                  <p:embed/>
                  <p:pic>
                    <p:nvPicPr>
                      <p:cNvPr id="0" name="对象 2"/>
                      <p:cNvPicPr/>
                      <p:nvPr/>
                    </p:nvPicPr>
                    <p:blipFill>
                      <a:blip r:embed="rId6"/>
                      <a:stretch>
                        <a:fillRect/>
                      </a:stretch>
                    </p:blipFill>
                    <p:spPr>
                      <a:xfrm>
                        <a:off x="567040" y="3161058"/>
                        <a:ext cx="2949760" cy="1512148"/>
                      </a:xfrm>
                      <a:prstGeom prst="rect">
                        <a:avLst/>
                      </a:prstGeom>
                    </p:spPr>
                  </p:pic>
                </p:oleObj>
              </mc:Fallback>
            </mc:AlternateContent>
          </a:graphicData>
        </a:graphic>
      </p:graphicFrame>
      <p:sp>
        <p:nvSpPr>
          <p:cNvPr id="9" name="文本框 8"/>
          <p:cNvSpPr txBox="1"/>
          <p:nvPr/>
        </p:nvSpPr>
        <p:spPr>
          <a:xfrm>
            <a:off x="497839" y="4723864"/>
            <a:ext cx="4042111" cy="1323439"/>
          </a:xfrm>
          <a:prstGeom prst="rect">
            <a:avLst/>
          </a:prstGeom>
          <a:noFill/>
        </p:spPr>
        <p:txBody>
          <a:bodyPr wrap="square" rtlCol="0">
            <a:spAutoFit/>
          </a:bodyPr>
          <a:lstStyle/>
          <a:p>
            <a:r>
              <a:rPr lang="zh-CN" altLang="en-US" sz="2000" b="1" i="0" dirty="0">
                <a:solidFill>
                  <a:srgbClr val="1D1D1F"/>
                </a:solidFill>
                <a:effectLst/>
                <a:latin typeface="SourceSansPro"/>
              </a:rPr>
              <a:t>这些函数的求解就是非线性问题</a:t>
            </a:r>
            <a:endParaRPr lang="en-US" altLang="zh-CN" sz="2000" b="1" i="0" dirty="0">
              <a:solidFill>
                <a:srgbClr val="1D1D1F"/>
              </a:solidFill>
              <a:effectLst/>
              <a:latin typeface="SourceSansPro"/>
            </a:endParaRPr>
          </a:p>
          <a:p>
            <a:r>
              <a:rPr lang="zh-CN" altLang="en-US" sz="2000" b="1" dirty="0">
                <a:solidFill>
                  <a:srgbClr val="1D1D1F"/>
                </a:solidFill>
                <a:latin typeface="SourceSansPro"/>
                <a:sym typeface="+mn-ea"/>
              </a:rPr>
              <a:t>而神经网络的任务更加非线性，因此要使用激活函数增加函数的表达能力</a:t>
            </a:r>
            <a:endParaRPr lang="zh-CN" altLang="en-US" sz="2000" b="1" dirty="0">
              <a:solidFill>
                <a:schemeClr val="tx1">
                  <a:lumMod val="75000"/>
                  <a:lumOff val="25000"/>
                </a:schemeClr>
              </a:solidFill>
              <a:latin typeface="+mn-ea"/>
              <a:sym typeface="+mn-ea"/>
            </a:endParaRPr>
          </a:p>
        </p:txBody>
      </p:sp>
      <p:sp>
        <p:nvSpPr>
          <p:cNvPr id="11" name="文本框 10">
            <a:hlinkClick r:id="rId1" tooltip="" action="ppaction://hlinkfile"/>
          </p:cNvPr>
          <p:cNvSpPr txBox="1"/>
          <p:nvPr/>
        </p:nvSpPr>
        <p:spPr>
          <a:xfrm>
            <a:off x="358140" y="2373630"/>
            <a:ext cx="5102225" cy="737235"/>
          </a:xfrm>
          <a:prstGeom prst="rect">
            <a:avLst/>
          </a:prstGeom>
          <a:noFill/>
        </p:spPr>
        <p:txBody>
          <a:bodyPr wrap="square" rtlCol="0">
            <a:noAutofit/>
          </a:bodyPr>
          <a:p>
            <a:r>
              <a:rPr lang="en-US" altLang="zh-CN" sz="2400" b="1">
                <a:solidFill>
                  <a:schemeClr val="bg2">
                    <a:lumMod val="75000"/>
                  </a:schemeClr>
                </a:solidFill>
                <a:hlinkClick r:id="rId1" tooltip="" action="ppaction://hlinkfile"/>
              </a:rPr>
              <a:t>常见激活函数</a:t>
            </a:r>
            <a:endParaRPr lang="en-US" altLang="zh-CN" sz="2400" b="1">
              <a:solidFill>
                <a:schemeClr val="bg2">
                  <a:lumMod val="75000"/>
                </a:schemeClr>
              </a:solidFill>
              <a:hlinkClick r:id="rId1" tooltip="" action="ppaction://hlinkfile"/>
            </a:endParaRPr>
          </a:p>
        </p:txBody>
      </p:sp>
    </p:spTree>
  </p:cSld>
  <p:clrMapOvr>
    <a:masterClrMapping/>
  </p:clrMapOvr>
  <p:transition spd="slow"/>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Activation Functions"/>
          <p:cNvPicPr>
            <a:picLocks noChangeAspect="1"/>
          </p:cNvPicPr>
          <p:nvPr/>
        </p:nvPicPr>
        <p:blipFill>
          <a:blip r:embed="rId1"/>
          <a:stretch>
            <a:fillRect/>
          </a:stretch>
        </p:blipFill>
        <p:spPr>
          <a:xfrm>
            <a:off x="0" y="378460"/>
            <a:ext cx="12192000" cy="6100445"/>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p:pic>
        <p:nvPicPr>
          <p:cNvPr id="2" name="图片 1" descr="Pasted Graphic 45"/>
          <p:cNvPicPr>
            <a:picLocks noChangeAspect="1"/>
          </p:cNvPicPr>
          <p:nvPr/>
        </p:nvPicPr>
        <p:blipFill>
          <a:blip r:embed="rId1"/>
          <a:stretch>
            <a:fillRect/>
          </a:stretch>
        </p:blipFill>
        <p:spPr>
          <a:xfrm>
            <a:off x="1210310" y="320040"/>
            <a:ext cx="9593580" cy="6082030"/>
          </a:xfrm>
          <a:prstGeom prst="rect">
            <a:avLst/>
          </a:prstGeom>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19" y="241935"/>
            <a:ext cx="495026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3</a:t>
            </a: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、训练过程所用概念</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6" name="文本框 5"/>
          <p:cNvSpPr txBox="1"/>
          <p:nvPr/>
        </p:nvSpPr>
        <p:spPr>
          <a:xfrm>
            <a:off x="125461" y="955147"/>
            <a:ext cx="11941077" cy="2492990"/>
          </a:xfrm>
          <a:prstGeom prst="rect">
            <a:avLst/>
          </a:prstGeom>
          <a:noFill/>
        </p:spPr>
        <p:txBody>
          <a:bodyPr wrap="square" rtlCol="0">
            <a:spAutoFit/>
          </a:bodyPr>
          <a:lstStyle/>
          <a:p>
            <a:r>
              <a:rPr lang="en-US" altLang="zh-CN" sz="2800" dirty="0">
                <a:solidFill>
                  <a:schemeClr val="accent1"/>
                </a:solidFill>
                <a:effectLst>
                  <a:outerShdw blurRad="38100" dist="25400" dir="5400000" algn="ctr" rotWithShape="0">
                    <a:srgbClr val="6E747A">
                      <a:alpha val="43000"/>
                    </a:srgbClr>
                  </a:outerShdw>
                </a:effectLst>
              </a:rPr>
              <a:t>1</a:t>
            </a:r>
            <a:r>
              <a:rPr lang="zh-CN" altLang="en-US" sz="2800" dirty="0">
                <a:solidFill>
                  <a:schemeClr val="accent1"/>
                </a:solidFill>
                <a:effectLst>
                  <a:outerShdw blurRad="38100" dist="25400" dir="5400000" algn="ctr" rotWithShape="0">
                    <a:srgbClr val="6E747A">
                      <a:alpha val="43000"/>
                    </a:srgbClr>
                  </a:outerShdw>
                </a:effectLst>
              </a:rPr>
              <a:t>、</a:t>
            </a:r>
            <a:r>
              <a:rPr lang="en-US" altLang="zh-CN" sz="2800" dirty="0">
                <a:solidFill>
                  <a:schemeClr val="accent1"/>
                </a:solidFill>
                <a:effectLst>
                  <a:outerShdw blurRad="38100" dist="25400" dir="5400000" algn="ctr" rotWithShape="0">
                    <a:srgbClr val="6E747A">
                      <a:alpha val="43000"/>
                    </a:srgbClr>
                  </a:outerShdw>
                </a:effectLst>
                <a:latin typeface="+mj-ea"/>
                <a:ea typeface="+mj-ea"/>
              </a:rPr>
              <a:t>transforms</a:t>
            </a:r>
            <a:r>
              <a:rPr lang="zh-CN" altLang="en-US" sz="2800" dirty="0">
                <a:solidFill>
                  <a:schemeClr val="accent1"/>
                </a:solidFill>
                <a:effectLst>
                  <a:outerShdw blurRad="38100" dist="25400" dir="5400000" algn="ctr" rotWithShape="0">
                    <a:srgbClr val="6E747A">
                      <a:alpha val="43000"/>
                    </a:srgbClr>
                  </a:outerShdw>
                </a:effectLst>
                <a:latin typeface="+mj-ea"/>
                <a:ea typeface="+mj-ea"/>
              </a:rPr>
              <a:t>变换</a:t>
            </a:r>
            <a:endParaRPr lang="en-US" altLang="zh-CN" sz="2800" dirty="0">
              <a:solidFill>
                <a:schemeClr val="accent1"/>
              </a:solidFill>
              <a:effectLst>
                <a:outerShdw blurRad="38100" dist="25400" dir="5400000" algn="ctr" rotWithShape="0">
                  <a:srgbClr val="6E747A">
                    <a:alpha val="43000"/>
                  </a:srgbClr>
                </a:outerShdw>
              </a:effectLst>
              <a:latin typeface="+mj-ea"/>
              <a:ea typeface="+mj-ea"/>
            </a:endParaRPr>
          </a:p>
          <a:p>
            <a:r>
              <a:rPr lang="zh-CN" altLang="en-US" sz="2400" dirty="0">
                <a:solidFill>
                  <a:schemeClr val="tx1"/>
                </a:solidFill>
                <a:effectLst>
                  <a:outerShdw blurRad="38100" dist="19050" dir="2700000" algn="tl" rotWithShape="0">
                    <a:schemeClr val="dk1">
                      <a:alpha val="40000"/>
                    </a:schemeClr>
                  </a:outerShdw>
                </a:effectLst>
              </a:rPr>
              <a:t>图片的预处理操作，如图片类型转为</a:t>
            </a:r>
            <a:r>
              <a:rPr lang="en-US" altLang="zh-CN" sz="2400" dirty="0">
                <a:solidFill>
                  <a:schemeClr val="tx1"/>
                </a:solidFill>
                <a:effectLst>
                  <a:outerShdw blurRad="38100" dist="19050" dir="2700000" algn="tl" rotWithShape="0">
                    <a:schemeClr val="dk1">
                      <a:alpha val="40000"/>
                    </a:schemeClr>
                  </a:outerShdw>
                </a:effectLst>
              </a:rPr>
              <a:t>Tensor</a:t>
            </a:r>
            <a:r>
              <a:rPr lang="zh-CN" altLang="en-US" sz="2400" dirty="0">
                <a:solidFill>
                  <a:schemeClr val="tx1"/>
                </a:solidFill>
                <a:effectLst>
                  <a:outerShdw blurRad="38100" dist="19050" dir="2700000" algn="tl" rotWithShape="0">
                    <a:schemeClr val="dk1">
                      <a:alpha val="40000"/>
                    </a:schemeClr>
                  </a:outerShdw>
                </a:effectLst>
              </a:rPr>
              <a:t>、正则化等。</a:t>
            </a:r>
            <a:endParaRPr lang="en-US" altLang="zh-CN" sz="2400" dirty="0">
              <a:solidFill>
                <a:schemeClr val="accent1"/>
              </a:solidFill>
              <a:effectLst>
                <a:outerShdw blurRad="38100" dist="25400" dir="5400000" algn="ctr" rotWithShape="0">
                  <a:srgbClr val="6E747A">
                    <a:alpha val="43000"/>
                  </a:srgbClr>
                </a:outerShdw>
              </a:effectLst>
            </a:endParaRPr>
          </a:p>
          <a:p>
            <a:r>
              <a:rPr lang="en-US" altLang="zh-CN" sz="2800" dirty="0">
                <a:solidFill>
                  <a:schemeClr val="accent1"/>
                </a:solidFill>
                <a:effectLst>
                  <a:outerShdw blurRad="38100" dist="25400" dir="5400000" algn="ctr" rotWithShape="0">
                    <a:srgbClr val="6E747A">
                      <a:alpha val="43000"/>
                    </a:srgbClr>
                  </a:outerShdw>
                </a:effectLst>
              </a:rPr>
              <a:t>2</a:t>
            </a:r>
            <a:r>
              <a:rPr lang="zh-CN" altLang="en-US" sz="2800" dirty="0">
                <a:solidFill>
                  <a:schemeClr val="accent1"/>
                </a:solidFill>
                <a:effectLst>
                  <a:outerShdw blurRad="38100" dist="25400" dir="5400000" algn="ctr" rotWithShape="0">
                    <a:srgbClr val="6E747A">
                      <a:alpha val="43000"/>
                    </a:srgbClr>
                  </a:outerShdw>
                </a:effectLst>
              </a:rPr>
              <a:t>、批次大小</a:t>
            </a:r>
            <a:r>
              <a:rPr lang="en-US" altLang="zh-CN" sz="2800" dirty="0" err="1">
                <a:solidFill>
                  <a:schemeClr val="accent1"/>
                </a:solidFill>
                <a:effectLst>
                  <a:outerShdw blurRad="38100" dist="25400" dir="5400000" algn="ctr" rotWithShape="0">
                    <a:srgbClr val="6E747A">
                      <a:alpha val="43000"/>
                    </a:srgbClr>
                  </a:outerShdw>
                </a:effectLst>
              </a:rPr>
              <a:t>batch_size</a:t>
            </a:r>
            <a:r>
              <a:rPr lang="en-US" altLang="zh-CN" sz="2800" dirty="0">
                <a:solidFill>
                  <a:schemeClr val="accent1"/>
                </a:solidFill>
                <a:effectLst>
                  <a:outerShdw blurRad="38100" dist="25400" dir="5400000" algn="ctr" rotWithShape="0">
                    <a:srgbClr val="6E747A">
                      <a:alpha val="43000"/>
                    </a:srgbClr>
                  </a:outerShdw>
                </a:effectLst>
              </a:rPr>
              <a:t>    </a:t>
            </a:r>
            <a:endParaRPr lang="en-US" altLang="zh-CN" sz="2800" dirty="0">
              <a:solidFill>
                <a:schemeClr val="accent1"/>
              </a:solidFill>
              <a:effectLst>
                <a:outerShdw blurRad="38100" dist="25400" dir="5400000" algn="ctr" rotWithShape="0">
                  <a:srgbClr val="6E747A">
                    <a:alpha val="43000"/>
                  </a:srgbClr>
                </a:outerShdw>
              </a:effectLst>
            </a:endParaRPr>
          </a:p>
          <a:p>
            <a:r>
              <a:rPr lang="en-US" altLang="zh-CN" sz="2400" dirty="0" err="1">
                <a:solidFill>
                  <a:schemeClr val="tx1"/>
                </a:solidFill>
                <a:effectLst>
                  <a:outerShdw blurRad="38100" dist="19050" dir="2700000" algn="tl" rotWithShape="0">
                    <a:schemeClr val="dk1">
                      <a:alpha val="40000"/>
                    </a:schemeClr>
                  </a:outerShdw>
                </a:effectLst>
              </a:rPr>
              <a:t>cpu</a:t>
            </a:r>
            <a:r>
              <a:rPr lang="zh-CN" altLang="en-US" sz="2400" dirty="0">
                <a:solidFill>
                  <a:schemeClr val="tx1"/>
                </a:solidFill>
                <a:effectLst>
                  <a:outerShdw blurRad="38100" dist="19050" dir="2700000" algn="tl" rotWithShape="0">
                    <a:schemeClr val="dk1">
                      <a:alpha val="40000"/>
                    </a:schemeClr>
                  </a:outerShdw>
                </a:effectLst>
              </a:rPr>
              <a:t>或</a:t>
            </a:r>
            <a:r>
              <a:rPr lang="en-US" altLang="zh-CN" sz="2400" dirty="0" err="1">
                <a:solidFill>
                  <a:schemeClr val="tx1"/>
                </a:solidFill>
                <a:effectLst>
                  <a:outerShdw blurRad="38100" dist="19050" dir="2700000" algn="tl" rotWithShape="0">
                    <a:schemeClr val="dk1">
                      <a:alpha val="40000"/>
                    </a:schemeClr>
                  </a:outerShdw>
                </a:effectLst>
              </a:rPr>
              <a:t>gpu</a:t>
            </a:r>
            <a:r>
              <a:rPr lang="zh-CN" altLang="en-US" sz="2400" dirty="0">
                <a:solidFill>
                  <a:schemeClr val="tx1"/>
                </a:solidFill>
                <a:effectLst>
                  <a:outerShdw blurRad="38100" dist="19050" dir="2700000" algn="tl" rotWithShape="0">
                    <a:schemeClr val="dk1">
                      <a:alpha val="40000"/>
                    </a:schemeClr>
                  </a:outerShdw>
                </a:effectLst>
              </a:rPr>
              <a:t>每次处理的数据数量。</a:t>
            </a:r>
            <a:endParaRPr lang="zh-CN" altLang="en-US" sz="2400" dirty="0">
              <a:solidFill>
                <a:schemeClr val="tx1"/>
              </a:solidFill>
            </a:endParaRPr>
          </a:p>
          <a:p>
            <a:r>
              <a:rPr lang="en-US" altLang="zh-CN" sz="2800" dirty="0">
                <a:solidFill>
                  <a:schemeClr val="accent1"/>
                </a:solidFill>
                <a:effectLst>
                  <a:outerShdw blurRad="38100" dist="25400" dir="5400000" algn="ctr" rotWithShape="0">
                    <a:srgbClr val="6E747A">
                      <a:alpha val="43000"/>
                    </a:srgbClr>
                  </a:outerShdw>
                </a:effectLst>
              </a:rPr>
              <a:t>3</a:t>
            </a:r>
            <a:r>
              <a:rPr lang="zh-CN" altLang="en-US" sz="2800" dirty="0">
                <a:solidFill>
                  <a:schemeClr val="accent1"/>
                </a:solidFill>
                <a:effectLst>
                  <a:outerShdw blurRad="38100" dist="25400" dir="5400000" algn="ctr" rotWithShape="0">
                    <a:srgbClr val="6E747A">
                      <a:alpha val="43000"/>
                    </a:srgbClr>
                  </a:outerShdw>
                </a:effectLst>
              </a:rPr>
              <a:t>、迭代次数</a:t>
            </a:r>
            <a:r>
              <a:rPr lang="en-US" altLang="zh-CN" sz="2800" dirty="0">
                <a:solidFill>
                  <a:schemeClr val="accent1"/>
                </a:solidFill>
                <a:effectLst>
                  <a:outerShdw blurRad="38100" dist="25400" dir="5400000" algn="ctr" rotWithShape="0">
                    <a:srgbClr val="6E747A">
                      <a:alpha val="43000"/>
                    </a:srgbClr>
                  </a:outerShdw>
                </a:effectLst>
              </a:rPr>
              <a:t>epoch                         </a:t>
            </a:r>
            <a:endParaRPr lang="en-US" altLang="zh-CN" sz="2800" dirty="0">
              <a:solidFill>
                <a:schemeClr val="accent1"/>
              </a:solidFill>
              <a:effectLst>
                <a:outerShdw blurRad="38100" dist="25400" dir="5400000" algn="ctr" rotWithShape="0">
                  <a:srgbClr val="6E747A">
                    <a:alpha val="43000"/>
                  </a:srgbClr>
                </a:outerShdw>
              </a:effectLst>
            </a:endParaRPr>
          </a:p>
          <a:p>
            <a:r>
              <a:rPr lang="zh-CN" altLang="en-US" sz="2400" dirty="0">
                <a:solidFill>
                  <a:schemeClr val="tx1"/>
                </a:solidFill>
                <a:effectLst>
                  <a:outerShdw blurRad="38100" dist="19050" dir="2700000" algn="tl" rotWithShape="0">
                    <a:schemeClr val="dk1">
                      <a:alpha val="40000"/>
                    </a:schemeClr>
                  </a:outerShdw>
                </a:effectLst>
              </a:rPr>
              <a:t>把一个数据集，循环训练的</a:t>
            </a:r>
            <a:r>
              <a:rPr lang="zh-CN" altLang="en-US" sz="2400" dirty="0">
                <a:effectLst>
                  <a:outerShdw blurRad="38100" dist="19050" dir="2700000" algn="tl" rotWithShape="0">
                    <a:schemeClr val="dk1">
                      <a:alpha val="40000"/>
                    </a:schemeClr>
                  </a:outerShdw>
                </a:effectLst>
              </a:rPr>
              <a:t>次数。</a:t>
            </a:r>
            <a:endParaRPr lang="zh-CN" altLang="en-US" sz="2400" dirty="0">
              <a:solidFill>
                <a:schemeClr val="tx1"/>
              </a:solidFill>
              <a:effectLst>
                <a:outerShdw blurRad="38100" dist="19050" dir="2700000" algn="tl" rotWithShape="0">
                  <a:schemeClr val="dk1">
                    <a:alpha val="40000"/>
                  </a:schemeClr>
                </a:outerShdw>
              </a:effectLst>
            </a:endParaRPr>
          </a:p>
        </p:txBody>
      </p:sp>
      <p:sp>
        <p:nvSpPr>
          <p:cNvPr id="2" name="文本框 1"/>
          <p:cNvSpPr txBox="1"/>
          <p:nvPr/>
        </p:nvSpPr>
        <p:spPr>
          <a:xfrm>
            <a:off x="125461" y="3337560"/>
            <a:ext cx="9496172" cy="3847207"/>
          </a:xfrm>
          <a:prstGeom prst="rect">
            <a:avLst/>
          </a:prstGeom>
          <a:noFill/>
        </p:spPr>
        <p:txBody>
          <a:bodyPr wrap="square" rtlCol="0">
            <a:spAutoFit/>
          </a:bodyPr>
          <a:lstStyle/>
          <a:p>
            <a:r>
              <a:rPr lang="en-US" altLang="zh-CN" sz="2800" dirty="0">
                <a:solidFill>
                  <a:schemeClr val="accent1"/>
                </a:solidFill>
                <a:effectLst>
                  <a:outerShdw blurRad="38100" dist="25400" dir="5400000" algn="ctr" rotWithShape="0">
                    <a:srgbClr val="6E747A">
                      <a:alpha val="43000"/>
                    </a:srgbClr>
                  </a:outerShdw>
                </a:effectLst>
              </a:rPr>
              <a:t>4</a:t>
            </a:r>
            <a:r>
              <a:rPr lang="zh-CN" altLang="en-US" sz="2800" dirty="0">
                <a:solidFill>
                  <a:schemeClr val="accent1"/>
                </a:solidFill>
                <a:effectLst>
                  <a:outerShdw blurRad="38100" dist="25400" dir="5400000" algn="ctr" rotWithShape="0">
                    <a:srgbClr val="6E747A">
                      <a:alpha val="43000"/>
                    </a:srgbClr>
                  </a:outerShdw>
                </a:effectLst>
              </a:rPr>
              <a:t>、正则化</a:t>
            </a:r>
            <a:r>
              <a:rPr lang="en-US" altLang="zh-CN" sz="2800" dirty="0">
                <a:solidFill>
                  <a:schemeClr val="accent1"/>
                </a:solidFill>
                <a:effectLst>
                  <a:outerShdw blurRad="38100" dist="25400" dir="5400000" algn="ctr" rotWithShape="0">
                    <a:srgbClr val="6E747A">
                      <a:alpha val="43000"/>
                    </a:srgbClr>
                  </a:outerShdw>
                </a:effectLst>
              </a:rPr>
              <a:t>normalize</a:t>
            </a:r>
            <a:endParaRPr lang="en-US" altLang="zh-CN" sz="2800" dirty="0">
              <a:solidFill>
                <a:schemeClr val="accent1"/>
              </a:solidFill>
              <a:effectLst>
                <a:outerShdw blurRad="38100" dist="25400" dir="5400000" algn="ctr" rotWithShape="0">
                  <a:srgbClr val="6E747A">
                    <a:alpha val="43000"/>
                  </a:srgbClr>
                </a:outerShdw>
              </a:effectLst>
            </a:endParaRPr>
          </a:p>
          <a:p>
            <a:r>
              <a:rPr lang="zh-CN" altLang="en-US" sz="2400" dirty="0">
                <a:effectLst>
                  <a:outerShdw blurRad="38100" dist="19050" dir="2700000" algn="tl" rotWithShape="0">
                    <a:schemeClr val="dk1">
                      <a:alpha val="40000"/>
                    </a:schemeClr>
                  </a:outerShdw>
                </a:effectLst>
                <a:sym typeface="+mn-ea"/>
              </a:rPr>
              <a:t>防止过拟合，提高网络的泛化能力。</a:t>
            </a:r>
            <a:endParaRPr lang="en-US" altLang="zh-CN" sz="2400" dirty="0">
              <a:effectLst>
                <a:outerShdw blurRad="38100" dist="19050" dir="2700000" algn="tl" rotWithShape="0">
                  <a:schemeClr val="dk1">
                    <a:alpha val="40000"/>
                  </a:schemeClr>
                </a:outerShdw>
              </a:effectLst>
              <a:sym typeface="+mn-ea"/>
            </a:endParaRPr>
          </a:p>
          <a:p>
            <a:r>
              <a:rPr lang="en-US" altLang="zh-CN" sz="2800" dirty="0">
                <a:solidFill>
                  <a:schemeClr val="accent1"/>
                </a:solidFill>
                <a:effectLst>
                  <a:outerShdw blurRad="38100" dist="25400" dir="5400000" algn="ctr" rotWithShape="0">
                    <a:srgbClr val="6E747A">
                      <a:alpha val="43000"/>
                    </a:srgbClr>
                  </a:outerShdw>
                </a:effectLst>
                <a:sym typeface="+mn-ea"/>
              </a:rPr>
              <a:t>5</a:t>
            </a:r>
            <a:r>
              <a:rPr lang="zh-CN" altLang="en-US" sz="2800" dirty="0">
                <a:solidFill>
                  <a:schemeClr val="accent1"/>
                </a:solidFill>
                <a:effectLst>
                  <a:outerShdw blurRad="38100" dist="25400" dir="5400000" algn="ctr" rotWithShape="0">
                    <a:srgbClr val="6E747A">
                      <a:alpha val="43000"/>
                    </a:srgbClr>
                  </a:outerShdw>
                </a:effectLst>
                <a:sym typeface="+mn-ea"/>
              </a:rPr>
              <a:t>、过拟合</a:t>
            </a:r>
            <a:r>
              <a:rPr lang="en-US" altLang="zh-CN" sz="2800" dirty="0">
                <a:solidFill>
                  <a:schemeClr val="accent1"/>
                </a:solidFill>
                <a:effectLst>
                  <a:outerShdw blurRad="38100" dist="25400" dir="5400000" algn="ctr" rotWithShape="0">
                    <a:srgbClr val="6E747A">
                      <a:alpha val="43000"/>
                    </a:srgbClr>
                  </a:outerShdw>
                </a:effectLst>
                <a:sym typeface="+mn-ea"/>
              </a:rPr>
              <a:t>overfitting /</a:t>
            </a:r>
            <a:r>
              <a:rPr lang="zh-CN" altLang="en-US" sz="2800" dirty="0">
                <a:solidFill>
                  <a:schemeClr val="accent1"/>
                </a:solidFill>
                <a:effectLst>
                  <a:outerShdw blurRad="38100" dist="25400" dir="5400000" algn="ctr" rotWithShape="0">
                    <a:srgbClr val="6E747A">
                      <a:alpha val="43000"/>
                    </a:srgbClr>
                  </a:outerShdw>
                </a:effectLst>
                <a:sym typeface="+mn-ea"/>
              </a:rPr>
              <a:t>最佳拟合</a:t>
            </a:r>
            <a:r>
              <a:rPr lang="en-US" altLang="zh-CN" sz="2800" dirty="0">
                <a:solidFill>
                  <a:schemeClr val="accent1"/>
                </a:solidFill>
                <a:effectLst>
                  <a:outerShdw blurRad="38100" dist="25400" dir="5400000" algn="ctr" rotWithShape="0">
                    <a:srgbClr val="6E747A">
                      <a:alpha val="43000"/>
                    </a:srgbClr>
                  </a:outerShdw>
                </a:effectLst>
                <a:sym typeface="+mn-ea"/>
              </a:rPr>
              <a:t>optimum/ </a:t>
            </a:r>
            <a:r>
              <a:rPr lang="zh-CN" altLang="en-US" sz="2800" dirty="0">
                <a:solidFill>
                  <a:schemeClr val="accent1"/>
                </a:solidFill>
                <a:effectLst>
                  <a:outerShdw blurRad="38100" dist="25400" dir="5400000" algn="ctr" rotWithShape="0">
                    <a:srgbClr val="6E747A">
                      <a:alpha val="43000"/>
                    </a:srgbClr>
                  </a:outerShdw>
                </a:effectLst>
                <a:sym typeface="+mn-ea"/>
              </a:rPr>
              <a:t>欠拟合</a:t>
            </a:r>
            <a:r>
              <a:rPr lang="en-US" altLang="zh-CN" sz="2800" dirty="0">
                <a:solidFill>
                  <a:schemeClr val="accent1"/>
                </a:solidFill>
                <a:effectLst>
                  <a:outerShdw blurRad="38100" dist="25400" dir="5400000" algn="ctr" rotWithShape="0">
                    <a:srgbClr val="6E747A">
                      <a:alpha val="43000"/>
                    </a:srgbClr>
                  </a:outerShdw>
                </a:effectLst>
                <a:sym typeface="+mn-ea"/>
              </a:rPr>
              <a:t>underfitting</a:t>
            </a:r>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zh-CN" altLang="en-US" sz="2400" dirty="0">
              <a:solidFill>
                <a:schemeClr val="tx1"/>
              </a:solidFill>
              <a:effectLst>
                <a:outerShdw blurRad="38100" dist="19050" dir="2700000" algn="tl" rotWithShape="0">
                  <a:schemeClr val="dk1">
                    <a:alpha val="40000"/>
                  </a:schemeClr>
                </a:outerShdw>
              </a:effectLst>
            </a:endParaRPr>
          </a:p>
        </p:txBody>
      </p:sp>
      <p:pic>
        <p:nvPicPr>
          <p:cNvPr id="3" name="图片 2" descr="b30d1cc0c80f33b23702b92395db9fa"/>
          <p:cNvPicPr>
            <a:picLocks noChangeAspect="1"/>
          </p:cNvPicPr>
          <p:nvPr/>
        </p:nvPicPr>
        <p:blipFill>
          <a:blip r:embed="rId2"/>
          <a:stretch>
            <a:fillRect/>
          </a:stretch>
        </p:blipFill>
        <p:spPr>
          <a:xfrm>
            <a:off x="2672253" y="4766344"/>
            <a:ext cx="4442912" cy="1588736"/>
          </a:xfrm>
          <a:prstGeom prst="rect">
            <a:avLst/>
          </a:prstGeom>
        </p:spPr>
      </p:pic>
    </p:spTree>
  </p:cSld>
  <p:clrMapOvr>
    <a:masterClrMapping/>
  </p:clrMapOvr>
  <p:transition spd="slow"/>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lumMod val="65000"/>
            <a:alpha val="74000"/>
          </a:schemeClr>
        </a:solidFill>
        <a:effectLst/>
      </p:bgPr>
    </p:bg>
    <p:spTree>
      <p:nvGrpSpPr>
        <p:cNvPr id="1" name=""/>
        <p:cNvGrpSpPr/>
        <p:nvPr/>
      </p:nvGrpSpPr>
      <p:grpSpPr>
        <a:xfrm>
          <a:off x="0" y="0"/>
          <a:ext cx="0" cy="0"/>
          <a:chOff x="0" y="0"/>
          <a:chExt cx="0" cy="0"/>
        </a:xfrm>
      </p:grpSpPr>
      <p:pic>
        <p:nvPicPr>
          <p:cNvPr id="3" name="图片 2" descr="蓝色领带&#10;&#10;中度可信度描述已自动生成"/>
          <p:cNvPicPr>
            <a:picLocks noChangeAspect="1"/>
          </p:cNvPicPr>
          <p:nvPr/>
        </p:nvPicPr>
        <p:blipFill rotWithShape="1">
          <a:blip r:embed="rId1">
            <a:alphaModFix amt="10000"/>
          </a:blip>
          <a:srcRect l="7696"/>
          <a:stretch>
            <a:fillRect/>
          </a:stretch>
        </p:blipFill>
        <p:spPr>
          <a:xfrm rot="16200000">
            <a:off x="1525905" y="-3815080"/>
            <a:ext cx="9153525" cy="12192000"/>
          </a:xfrm>
          <a:prstGeom prst="rect">
            <a:avLst/>
          </a:prstGeom>
          <a:gradFill>
            <a:gsLst>
              <a:gs pos="99000">
                <a:schemeClr val="accent6">
                  <a:lumMod val="50000"/>
                  <a:alpha val="5000"/>
                </a:schemeClr>
              </a:gs>
              <a:gs pos="0">
                <a:schemeClr val="accent6">
                  <a:lumMod val="20000"/>
                  <a:lumOff val="80000"/>
                  <a:alpha val="38000"/>
                </a:schemeClr>
              </a:gs>
            </a:gsLst>
            <a:path path="circle"/>
          </a:gradFill>
        </p:spPr>
      </p:pic>
      <p:sp>
        <p:nvSpPr>
          <p:cNvPr id="89" name="矩形 88"/>
          <p:cNvSpPr/>
          <p:nvPr/>
        </p:nvSpPr>
        <p:spPr>
          <a:xfrm>
            <a:off x="6667" y="-1119505"/>
            <a:ext cx="3508375" cy="7977505"/>
          </a:xfrm>
          <a:prstGeom prst="rect">
            <a:avLst/>
          </a:prstGeom>
          <a:solidFill>
            <a:schemeClr val="accent6">
              <a:lumMod val="50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2" name="图片 1" descr="起始页"/>
          <p:cNvPicPr>
            <a:picLocks noChangeAspect="1"/>
          </p:cNvPicPr>
          <p:nvPr/>
        </p:nvPicPr>
        <p:blipFill>
          <a:blip r:embed="rId2"/>
          <a:stretch>
            <a:fillRect/>
          </a:stretch>
        </p:blipFill>
        <p:spPr>
          <a:xfrm>
            <a:off x="6985" y="-8708390"/>
            <a:ext cx="12191365" cy="10490200"/>
          </a:xfrm>
          <a:prstGeom prst="rect">
            <a:avLst/>
          </a:prstGeom>
        </p:spPr>
      </p:pic>
      <p:sp>
        <p:nvSpPr>
          <p:cNvPr id="49" name="椭圆 48"/>
          <p:cNvSpPr/>
          <p:nvPr/>
        </p:nvSpPr>
        <p:spPr>
          <a:xfrm>
            <a:off x="1254125" y="1510030"/>
            <a:ext cx="4183380" cy="3999230"/>
          </a:xfrm>
          <a:prstGeom prst="ellipse">
            <a:avLst/>
          </a:prstGeom>
          <a:noFill/>
          <a:ln w="104775">
            <a:solidFill>
              <a:schemeClr val="accent6">
                <a:lumMod val="50000"/>
                <a:alpha val="45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87" name="图片占位符 86" descr="DSC_3168"/>
          <p:cNvPicPr>
            <a:picLocks noGrp="1" noChangeAspect="1"/>
          </p:cNvPicPr>
          <p:nvPr>
            <p:ph type="pic" sz="quarter" idx="13"/>
          </p:nvPr>
        </p:nvPicPr>
        <p:blipFill>
          <a:blip r:embed="rId3"/>
          <a:srcRect l="11973" r="11973"/>
          <a:stretch>
            <a:fillRect/>
          </a:stretch>
        </p:blipFill>
        <p:spPr>
          <a:xfrm>
            <a:off x="1500505" y="1884045"/>
            <a:ext cx="3690620" cy="3235325"/>
          </a:xfrm>
          <a:custGeom>
            <a:avLst/>
            <a:gdLst/>
            <a:ahLst/>
            <a:cxnLst>
              <a:cxn ang="3">
                <a:pos x="hc" y="t"/>
              </a:cxn>
              <a:cxn ang="cd2">
                <a:pos x="l" y="vc"/>
              </a:cxn>
              <a:cxn ang="cd4">
                <a:pos x="hc" y="b"/>
              </a:cxn>
              <a:cxn ang="0">
                <a:pos x="r" y="vc"/>
              </a:cxn>
            </a:cxnLst>
            <a:rect l="l" t="t" r="r" b="b"/>
            <a:pathLst>
              <a:path w="6301" h="5524">
                <a:moveTo>
                  <a:pt x="1759" y="0"/>
                </a:moveTo>
                <a:lnTo>
                  <a:pt x="4542" y="0"/>
                </a:lnTo>
                <a:lnTo>
                  <a:pt x="4551" y="4"/>
                </a:lnTo>
                <a:cubicBezTo>
                  <a:pt x="5588" y="520"/>
                  <a:pt x="6301" y="1590"/>
                  <a:pt x="6301" y="2828"/>
                </a:cubicBezTo>
                <a:cubicBezTo>
                  <a:pt x="6301" y="3969"/>
                  <a:pt x="5694" y="4969"/>
                  <a:pt x="4784" y="5522"/>
                </a:cubicBezTo>
                <a:lnTo>
                  <a:pt x="4781" y="5524"/>
                </a:lnTo>
                <a:lnTo>
                  <a:pt x="1520" y="5524"/>
                </a:lnTo>
                <a:lnTo>
                  <a:pt x="1517" y="5522"/>
                </a:lnTo>
                <a:cubicBezTo>
                  <a:pt x="607" y="4969"/>
                  <a:pt x="0" y="3969"/>
                  <a:pt x="0" y="2828"/>
                </a:cubicBezTo>
                <a:cubicBezTo>
                  <a:pt x="0" y="1590"/>
                  <a:pt x="713" y="520"/>
                  <a:pt x="1750" y="4"/>
                </a:cubicBezTo>
                <a:lnTo>
                  <a:pt x="1759" y="0"/>
                </a:lnTo>
                <a:close/>
              </a:path>
            </a:pathLst>
          </a:custGeom>
        </p:spPr>
      </p:pic>
      <p:sp>
        <p:nvSpPr>
          <p:cNvPr id="200" name="文本框 199"/>
          <p:cNvSpPr txBox="1"/>
          <p:nvPr/>
        </p:nvSpPr>
        <p:spPr>
          <a:xfrm>
            <a:off x="883920" y="1170305"/>
            <a:ext cx="2445385" cy="492125"/>
          </a:xfrm>
          <a:prstGeom prst="rect">
            <a:avLst/>
          </a:prstGeom>
          <a:noFill/>
        </p:spPr>
        <p:txBody>
          <a:bodyPr wrap="squar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prstClr val="white"/>
                </a:solidFill>
                <a:effectLst/>
                <a:uLnTx/>
                <a:uFillTx/>
                <a:latin typeface="HarmonyOS Sans SC" panose="00000500000000000000" pitchFamily="2" charset="-122"/>
                <a:ea typeface="HarmonyOS Sans SC" panose="00000500000000000000" pitchFamily="2" charset="-122"/>
                <a:cs typeface="阿里巴巴普惠体 2.0 105 Heavy" panose="00020600040101010101" pitchFamily="18" charset="-122"/>
                <a:sym typeface="DINCond-Bold" pitchFamily="50" charset="0"/>
              </a:rPr>
              <a:t>目录</a:t>
            </a:r>
            <a:endParaRPr kumimoji="0" lang="zh-CN" altLang="en-US" sz="3200" b="1" i="0" u="none" strike="noStrike" kern="1200" cap="none" spc="0" normalizeH="0" baseline="0" noProof="0" dirty="0">
              <a:ln>
                <a:noFill/>
              </a:ln>
              <a:solidFill>
                <a:prstClr val="white"/>
              </a:solidFill>
              <a:effectLst/>
              <a:uLnTx/>
              <a:uFillTx/>
              <a:latin typeface="HarmonyOS Sans SC" panose="00000500000000000000" pitchFamily="2" charset="-122"/>
              <a:ea typeface="HarmonyOS Sans SC" panose="00000500000000000000" pitchFamily="2" charset="-122"/>
              <a:cs typeface="阿里巴巴普惠体 2.0 105 Heavy" panose="00020600040101010101" pitchFamily="18" charset="-122"/>
              <a:sym typeface="DINCond-Bold" pitchFamily="50" charset="0"/>
            </a:endParaRPr>
          </a:p>
        </p:txBody>
      </p:sp>
      <p:sp>
        <p:nvSpPr>
          <p:cNvPr id="201" name="文本框 200"/>
          <p:cNvSpPr txBox="1"/>
          <p:nvPr/>
        </p:nvSpPr>
        <p:spPr>
          <a:xfrm>
            <a:off x="701040" y="483870"/>
            <a:ext cx="2255520" cy="676910"/>
          </a:xfrm>
          <a:prstGeom prst="rect">
            <a:avLst/>
          </a:prstGeom>
          <a:noFill/>
        </p:spPr>
        <p:txBody>
          <a:bodyPr wrap="none" lIns="0" tIns="0" rIns="0" b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en-US" altLang="zh-CN" sz="4400" b="1" noProof="0" dirty="0">
                <a:ln>
                  <a:noFill/>
                </a:ln>
                <a:solidFill>
                  <a:srgbClr val="7FB955"/>
                </a:solidFill>
                <a:effectLst/>
                <a:uLnTx/>
                <a:uFillTx/>
                <a:latin typeface="BMW Type Global Bold" pitchFamily="2" charset="-122"/>
                <a:ea typeface="BMW Type Global Bold" pitchFamily="2" charset="-122"/>
                <a:cs typeface="BMW Type Global Bold" pitchFamily="2" charset="-122"/>
                <a:sym typeface="阿里巴巴普惠体 2.0 105 Heavy" panose="00020600040101010101" pitchFamily="18" charset="-122"/>
              </a:rPr>
              <a:t>C</a:t>
            </a:r>
            <a:r>
              <a:rPr kumimoji="0" lang="en-US" altLang="zh-CN" sz="4400" b="1" i="0" u="none" strike="noStrike" kern="1200" cap="none" spc="0" normalizeH="0" baseline="0" noProof="0" dirty="0">
                <a:ln>
                  <a:noFill/>
                </a:ln>
                <a:solidFill>
                  <a:prstClr val="white"/>
                </a:solidFill>
                <a:effectLst/>
                <a:uLnTx/>
                <a:uFillTx/>
                <a:latin typeface="BMW Type Global Bold" pitchFamily="2" charset="-122"/>
                <a:ea typeface="BMW Type Global Bold" pitchFamily="2" charset="-122"/>
                <a:cs typeface="BMW Type Global Bold" pitchFamily="2" charset="-122"/>
                <a:sym typeface="阿里巴巴普惠体 2.0 105 Heavy" panose="00020600040101010101" pitchFamily="18" charset="-122"/>
              </a:rPr>
              <a:t>ontents</a:t>
            </a:r>
            <a:endParaRPr kumimoji="0" lang="zh-CN" altLang="en-US" sz="4400" b="1" i="0" u="none" strike="noStrike" kern="1200" cap="none" spc="0" normalizeH="0" baseline="0" noProof="0" dirty="0">
              <a:ln>
                <a:noFill/>
              </a:ln>
              <a:solidFill>
                <a:prstClr val="white"/>
              </a:solidFill>
              <a:effectLst/>
              <a:uLnTx/>
              <a:uFillTx/>
              <a:latin typeface="BMW Type Global Bold" pitchFamily="2" charset="-122"/>
              <a:ea typeface="BMW Type Global Bold" pitchFamily="2" charset="-122"/>
              <a:cs typeface="BMW Type Global Bold" pitchFamily="2" charset="-122"/>
              <a:sym typeface="阿里巴巴普惠体 2.0 105 Heavy" panose="00020600040101010101" pitchFamily="18" charset="-122"/>
            </a:endParaRPr>
          </a:p>
        </p:txBody>
      </p:sp>
      <p:sp>
        <p:nvSpPr>
          <p:cNvPr id="202" name="!!100"/>
          <p:cNvSpPr/>
          <p:nvPr/>
        </p:nvSpPr>
        <p:spPr>
          <a:xfrm>
            <a:off x="6284951" y="1160463"/>
            <a:ext cx="5435880" cy="4672940"/>
          </a:xfrm>
          <a:prstGeom prst="roundRect">
            <a:avLst>
              <a:gd name="adj" fmla="val 3696"/>
            </a:avLst>
          </a:prstGeom>
        </p:spPr>
        <p:style>
          <a:lnRef idx="2">
            <a:schemeClr val="accent1"/>
          </a:lnRef>
          <a:fillRef idx="1">
            <a:schemeClr val="lt1"/>
          </a:fillRef>
          <a:effectRef idx="0">
            <a:schemeClr val="accent1"/>
          </a:effectRef>
          <a:fontRef idx="minor">
            <a:schemeClr val="dk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rPr>
              <a:t>是</a:t>
            </a:r>
            <a:endParaRPr kumimoji="0" lang="zh-CN" altLang="en-US" sz="1800" b="0" i="0" u="none" strike="noStrike" kern="1200" cap="none" spc="0" normalizeH="0" baseline="0" noProof="0">
              <a:ln>
                <a:noFill/>
              </a:ln>
              <a:solidFill>
                <a:prstClr val="white"/>
              </a:solidFill>
              <a:effectLst/>
              <a:uLnTx/>
              <a:uFillTx/>
              <a:latin typeface="等线" panose="02010600030101010101" charset="-122"/>
              <a:ea typeface="等线" panose="02010600030101010101" charset="-122"/>
              <a:cs typeface="+mn-cs"/>
            </a:endParaRPr>
          </a:p>
        </p:txBody>
      </p:sp>
      <p:sp>
        <p:nvSpPr>
          <p:cNvPr id="9" name="圆: 空心 2"/>
          <p:cNvSpPr/>
          <p:nvPr/>
        </p:nvSpPr>
        <p:spPr>
          <a:xfrm>
            <a:off x="5294630" y="2313305"/>
            <a:ext cx="1614170" cy="1551305"/>
          </a:xfrm>
          <a:prstGeom prst="donut">
            <a:avLst>
              <a:gd name="adj" fmla="val 3264"/>
            </a:avLst>
          </a:prstGeom>
          <a:solidFill>
            <a:srgbClr val="CCDAE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Light" panose="020B0502040204020203" charset="-122"/>
              <a:cs typeface="+mn-cs"/>
            </a:endParaRPr>
          </a:p>
        </p:txBody>
      </p:sp>
      <p:sp>
        <p:nvSpPr>
          <p:cNvPr id="10" name="圆: 空心 3"/>
          <p:cNvSpPr/>
          <p:nvPr/>
        </p:nvSpPr>
        <p:spPr>
          <a:xfrm>
            <a:off x="4875530" y="1884045"/>
            <a:ext cx="2453640" cy="2453640"/>
          </a:xfrm>
          <a:prstGeom prst="donut">
            <a:avLst>
              <a:gd name="adj" fmla="val 15724"/>
            </a:avLst>
          </a:prstGeom>
          <a:solidFill>
            <a:srgbClr val="CCDAE7">
              <a:alpha val="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Light" panose="020B0502040204020203" charset="-122"/>
              <a:cs typeface="+mn-cs"/>
            </a:endParaRPr>
          </a:p>
        </p:txBody>
      </p:sp>
      <p:sp>
        <p:nvSpPr>
          <p:cNvPr id="5" name="文本框 4"/>
          <p:cNvSpPr txBox="1"/>
          <p:nvPr/>
        </p:nvSpPr>
        <p:spPr>
          <a:xfrm>
            <a:off x="6284952" y="1160780"/>
            <a:ext cx="5435879" cy="5565626"/>
          </a:xfrm>
          <a:prstGeom prst="rect">
            <a:avLst/>
          </a:prstGeom>
          <a:noFill/>
        </p:spPr>
        <p:txBody>
          <a:bodyPr wrap="square" rtlCol="0">
            <a:spAutoFit/>
            <a:scene3d>
              <a:camera prst="orthographicFront"/>
              <a:lightRig rig="threePt" dir="t"/>
            </a:scene3d>
          </a:bodyPr>
          <a:lstStyle/>
          <a:p>
            <a:pPr>
              <a:lnSpc>
                <a:spcPts val="5000"/>
              </a:lnSpc>
            </a:pPr>
            <a:r>
              <a:rPr lang="en-US" altLang="zh-CN" sz="3200" b="1" dirty="0">
                <a:effectLst>
                  <a:outerShdw blurRad="38100" dist="19050" dir="2700000" algn="tl" rotWithShape="0">
                    <a:schemeClr val="dk1">
                      <a:alpha val="40000"/>
                    </a:schemeClr>
                  </a:outerShdw>
                </a:effectLst>
              </a:rPr>
              <a:t>1</a:t>
            </a:r>
            <a:r>
              <a:rPr lang="zh-CN" altLang="en-US" sz="3200" b="1" dirty="0">
                <a:effectLst>
                  <a:outerShdw blurRad="38100" dist="19050" dir="2700000" algn="tl" rotWithShape="0">
                    <a:schemeClr val="dk1">
                      <a:alpha val="40000"/>
                    </a:schemeClr>
                  </a:outerShdw>
                </a:effectLst>
              </a:rPr>
              <a:t>、</a:t>
            </a:r>
            <a:r>
              <a:rPr lang="en-US" altLang="zh-CN" sz="3200" b="1" dirty="0" err="1">
                <a:solidFill>
                  <a:schemeClr val="tx1"/>
                </a:solidFill>
                <a:effectLst>
                  <a:outerShdw blurRad="38100" dist="19050" dir="2700000" algn="tl" rotWithShape="0">
                    <a:schemeClr val="dk1">
                      <a:alpha val="40000"/>
                    </a:schemeClr>
                  </a:outerShdw>
                </a:effectLst>
              </a:rPr>
              <a:t>PyTorch</a:t>
            </a:r>
            <a:r>
              <a:rPr lang="zh-CN" altLang="en-US" sz="3200" b="1" dirty="0">
                <a:solidFill>
                  <a:schemeClr val="tx1"/>
                </a:solidFill>
                <a:effectLst>
                  <a:outerShdw blurRad="38100" dist="19050" dir="2700000" algn="tl" rotWithShape="0">
                    <a:schemeClr val="dk1">
                      <a:alpha val="40000"/>
                    </a:schemeClr>
                  </a:outerShdw>
                </a:effectLst>
              </a:rPr>
              <a:t>以及其他框架</a:t>
            </a:r>
            <a:endParaRPr lang="en-US" altLang="zh-CN" sz="3200" b="1" dirty="0">
              <a:solidFill>
                <a:schemeClr val="tx1"/>
              </a:solidFill>
              <a:effectLst>
                <a:outerShdw blurRad="38100" dist="19050" dir="2700000" algn="tl" rotWithShape="0">
                  <a:schemeClr val="dk1">
                    <a:alpha val="40000"/>
                  </a:schemeClr>
                </a:outerShdw>
              </a:effectLst>
            </a:endParaRPr>
          </a:p>
          <a:p>
            <a:pPr>
              <a:lnSpc>
                <a:spcPts val="5000"/>
              </a:lnSpc>
            </a:pPr>
            <a:r>
              <a:rPr lang="en-US" altLang="zh-CN" sz="3200" b="1" dirty="0">
                <a:solidFill>
                  <a:schemeClr val="tx1"/>
                </a:solidFill>
                <a:effectLst>
                  <a:outerShdw blurRad="38100" dist="19050" dir="2700000" algn="tl" rotWithShape="0">
                    <a:schemeClr val="dk1">
                      <a:alpha val="40000"/>
                    </a:schemeClr>
                  </a:outerShdw>
                </a:effectLst>
              </a:rPr>
              <a:t>2</a:t>
            </a:r>
            <a:r>
              <a:rPr lang="zh-CN" altLang="en-US" sz="3200" b="1" dirty="0">
                <a:solidFill>
                  <a:schemeClr val="tx1"/>
                </a:solidFill>
                <a:effectLst>
                  <a:outerShdw blurRad="38100" dist="19050" dir="2700000" algn="tl" rotWithShape="0">
                    <a:schemeClr val="dk1">
                      <a:alpha val="40000"/>
                    </a:schemeClr>
                  </a:outerShdw>
                </a:effectLst>
              </a:rPr>
              <a:t>、</a:t>
            </a:r>
            <a:r>
              <a:rPr lang="zh-CN" altLang="en-US" sz="3200" b="1" dirty="0">
                <a:effectLst>
                  <a:outerShdw blurRad="38100" dist="19050" dir="2700000" algn="tl" rotWithShape="0">
                    <a:schemeClr val="dk1">
                      <a:alpha val="40000"/>
                    </a:schemeClr>
                  </a:outerShdw>
                </a:effectLst>
              </a:rPr>
              <a:t>环境配置</a:t>
            </a:r>
            <a:endParaRPr lang="en-US" altLang="zh-CN" sz="3200" b="1" dirty="0">
              <a:solidFill>
                <a:schemeClr val="tx1"/>
              </a:solidFill>
              <a:effectLst>
                <a:outerShdw blurRad="38100" dist="19050" dir="2700000" algn="tl" rotWithShape="0">
                  <a:schemeClr val="dk1">
                    <a:alpha val="40000"/>
                  </a:schemeClr>
                </a:outerShdw>
              </a:effectLst>
            </a:endParaRPr>
          </a:p>
          <a:p>
            <a:pPr>
              <a:lnSpc>
                <a:spcPts val="5000"/>
              </a:lnSpc>
            </a:pPr>
            <a:r>
              <a:rPr lang="en-US" altLang="zh-CN" sz="3200" b="1" dirty="0">
                <a:effectLst>
                  <a:outerShdw blurRad="38100" dist="19050" dir="2700000" algn="tl" rotWithShape="0">
                    <a:schemeClr val="dk1">
                      <a:alpha val="40000"/>
                    </a:schemeClr>
                  </a:outerShdw>
                </a:effectLst>
              </a:rPr>
              <a:t>3</a:t>
            </a:r>
            <a:r>
              <a:rPr lang="zh-CN" altLang="en-US" sz="3200" b="1" dirty="0">
                <a:effectLst>
                  <a:outerShdw blurRad="38100" dist="19050" dir="2700000" algn="tl" rotWithShape="0">
                    <a:schemeClr val="dk1">
                      <a:alpha val="40000"/>
                    </a:schemeClr>
                  </a:outerShdw>
                </a:effectLst>
              </a:rPr>
              <a:t>、</a:t>
            </a:r>
            <a:r>
              <a:rPr lang="zh-CN" altLang="en-US" sz="3200" b="1" dirty="0">
                <a:solidFill>
                  <a:schemeClr val="tx1"/>
                </a:solidFill>
                <a:effectLst>
                  <a:outerShdw blurRad="38100" dist="19050" dir="2700000" algn="tl" rotWithShape="0">
                    <a:schemeClr val="dk1">
                      <a:alpha val="40000"/>
                    </a:schemeClr>
                  </a:outerShdw>
                </a:effectLst>
              </a:rPr>
              <a:t>神经网络层</a:t>
            </a:r>
            <a:endParaRPr lang="en-US" altLang="zh-CN" sz="3200" b="1" dirty="0">
              <a:effectLst>
                <a:outerShdw blurRad="38100" dist="19050" dir="2700000" algn="tl" rotWithShape="0">
                  <a:schemeClr val="dk1">
                    <a:alpha val="40000"/>
                  </a:schemeClr>
                </a:outerShdw>
              </a:effectLst>
            </a:endParaRPr>
          </a:p>
          <a:p>
            <a:pPr>
              <a:lnSpc>
                <a:spcPts val="5000"/>
              </a:lnSpc>
            </a:pPr>
            <a:r>
              <a:rPr lang="en-US" altLang="zh-CN" sz="3200" b="1" dirty="0">
                <a:effectLst>
                  <a:outerShdw blurRad="38100" dist="19050" dir="2700000" algn="tl" rotWithShape="0">
                    <a:schemeClr val="dk1">
                      <a:alpha val="40000"/>
                    </a:schemeClr>
                  </a:outerShdw>
                </a:effectLst>
              </a:rPr>
              <a:t>3</a:t>
            </a:r>
            <a:r>
              <a:rPr lang="zh-CN" altLang="en-US" sz="3200" b="1" dirty="0">
                <a:effectLst>
                  <a:outerShdw blurRad="38100" dist="19050" dir="2700000" algn="tl" rotWithShape="0">
                    <a:schemeClr val="dk1">
                      <a:alpha val="40000"/>
                    </a:schemeClr>
                  </a:outerShdw>
                </a:effectLst>
              </a:rPr>
              <a:t>、神经网络训练原理</a:t>
            </a:r>
            <a:endParaRPr lang="en-US" altLang="zh-CN" sz="3200" b="1" dirty="0">
              <a:effectLst>
                <a:outerShdw blurRad="38100" dist="19050" dir="2700000" algn="tl" rotWithShape="0">
                  <a:schemeClr val="dk1">
                    <a:alpha val="40000"/>
                  </a:schemeClr>
                </a:outerShdw>
              </a:effectLst>
            </a:endParaRPr>
          </a:p>
          <a:p>
            <a:pPr>
              <a:lnSpc>
                <a:spcPts val="5000"/>
              </a:lnSpc>
            </a:pPr>
            <a:r>
              <a:rPr lang="en-US" altLang="zh-CN" sz="3200" b="1" dirty="0">
                <a:effectLst>
                  <a:outerShdw blurRad="38100" dist="19050" dir="2700000" algn="tl" rotWithShape="0">
                    <a:schemeClr val="dk1">
                      <a:alpha val="40000"/>
                    </a:schemeClr>
                  </a:outerShdw>
                </a:effectLst>
              </a:rPr>
              <a:t>4</a:t>
            </a:r>
            <a:r>
              <a:rPr lang="zh-CN" altLang="en-US" sz="3200" b="1" dirty="0">
                <a:effectLst>
                  <a:outerShdw blurRad="38100" dist="19050" dir="2700000" algn="tl" rotWithShape="0">
                    <a:schemeClr val="dk1">
                      <a:alpha val="40000"/>
                    </a:schemeClr>
                  </a:outerShdw>
                </a:effectLst>
              </a:rPr>
              <a:t>、深度学习评估指标</a:t>
            </a:r>
            <a:endParaRPr lang="en-US" altLang="zh-CN" sz="3200" b="1" dirty="0">
              <a:effectLst>
                <a:outerShdw blurRad="38100" dist="19050" dir="2700000" algn="tl" rotWithShape="0">
                  <a:schemeClr val="dk1">
                    <a:alpha val="40000"/>
                  </a:schemeClr>
                </a:outerShdw>
              </a:effectLst>
            </a:endParaRPr>
          </a:p>
          <a:p>
            <a:pPr>
              <a:lnSpc>
                <a:spcPts val="5000"/>
              </a:lnSpc>
            </a:pPr>
            <a:r>
              <a:rPr lang="en-US" altLang="zh-CN" sz="3200" b="1" dirty="0">
                <a:effectLst>
                  <a:outerShdw blurRad="38100" dist="19050" dir="2700000" algn="tl" rotWithShape="0">
                    <a:schemeClr val="dk1">
                      <a:alpha val="40000"/>
                    </a:schemeClr>
                  </a:outerShdw>
                </a:effectLst>
              </a:rPr>
              <a:t>5</a:t>
            </a:r>
            <a:r>
              <a:rPr lang="zh-CN" altLang="en-US" sz="3200" b="1" dirty="0">
                <a:effectLst>
                  <a:outerShdw blurRad="38100" dist="19050" dir="2700000" algn="tl" rotWithShape="0">
                    <a:schemeClr val="dk1">
                      <a:alpha val="40000"/>
                    </a:schemeClr>
                  </a:outerShdw>
                </a:effectLst>
              </a:rPr>
              <a:t>、构建神经网络的基本步骤</a:t>
            </a:r>
            <a:endParaRPr lang="en-US" altLang="zh-CN" sz="3200" b="1" dirty="0">
              <a:effectLst>
                <a:outerShdw blurRad="38100" dist="19050" dir="2700000" algn="tl" rotWithShape="0">
                  <a:schemeClr val="dk1">
                    <a:alpha val="40000"/>
                  </a:schemeClr>
                </a:outerShdw>
              </a:effectLst>
            </a:endParaRPr>
          </a:p>
          <a:p>
            <a:pPr>
              <a:lnSpc>
                <a:spcPts val="5000"/>
              </a:lnSpc>
            </a:pPr>
            <a:r>
              <a:rPr lang="en-US" altLang="zh-CN" sz="3200" b="1" dirty="0">
                <a:effectLst>
                  <a:outerShdw blurRad="38100" dist="19050" dir="2700000" algn="tl" rotWithShape="0">
                    <a:schemeClr val="dk1">
                      <a:alpha val="40000"/>
                    </a:schemeClr>
                  </a:outerShdw>
                </a:effectLst>
              </a:rPr>
              <a:t>6</a:t>
            </a:r>
            <a:r>
              <a:rPr lang="zh-CN" altLang="en-US" sz="3200" b="1" dirty="0">
                <a:effectLst>
                  <a:outerShdw blurRad="38100" dist="19050" dir="2700000" algn="tl" rotWithShape="0">
                    <a:schemeClr val="dk1">
                      <a:alpha val="40000"/>
                    </a:schemeClr>
                  </a:outerShdw>
                </a:effectLst>
              </a:rPr>
              <a:t>、</a:t>
            </a:r>
            <a:r>
              <a:rPr lang="zh-CN" altLang="en-US" sz="3200" b="1" dirty="0">
                <a:solidFill>
                  <a:schemeClr val="tx1"/>
                </a:solidFill>
                <a:effectLst>
                  <a:outerShdw blurRad="38100" dist="19050" dir="2700000" algn="tl" rotWithShape="0">
                    <a:schemeClr val="dk1">
                      <a:alpha val="40000"/>
                    </a:schemeClr>
                  </a:outerShdw>
                </a:effectLst>
              </a:rPr>
              <a:t>作业安排</a:t>
            </a:r>
            <a:endParaRPr lang="zh-CN" altLang="en-US" sz="3200" b="1" dirty="0">
              <a:solidFill>
                <a:schemeClr val="tx1"/>
              </a:solidFill>
              <a:effectLst>
                <a:outerShdw blurRad="38100" dist="19050" dir="2700000" algn="tl" rotWithShape="0">
                  <a:schemeClr val="dk1">
                    <a:alpha val="40000"/>
                  </a:schemeClr>
                </a:outerShdw>
              </a:effectLst>
            </a:endParaRPr>
          </a:p>
          <a:p>
            <a:endParaRPr lang="zh-CN" altLang="en-US" sz="3200" b="1" dirty="0">
              <a:solidFill>
                <a:schemeClr val="tx1"/>
              </a:solidFill>
              <a:effectLst>
                <a:outerShdw blurRad="38100" dist="19050" dir="2700000" algn="tl" rotWithShape="0">
                  <a:schemeClr val="dk1">
                    <a:alpha val="40000"/>
                  </a:schemeClr>
                </a:outerShdw>
              </a:effectLst>
            </a:endParaRPr>
          </a:p>
          <a:p>
            <a:endParaRPr lang="zh-CN" altLang="en-US" sz="3200" b="1" dirty="0">
              <a:solidFill>
                <a:schemeClr val="tx1"/>
              </a:solidFill>
              <a:effectLst>
                <a:outerShdw blurRad="38100" dist="19050" dir="2700000" algn="tl" rotWithShape="0">
                  <a:schemeClr val="dk1">
                    <a:alpha val="40000"/>
                  </a:schemeClr>
                </a:outerShdw>
              </a:effectLst>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009">
        <p159:morph option="byObject"/>
      </p:transition>
    </mc:Choice>
    <mc:Fallback>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20" y="241935"/>
            <a:ext cx="4550410"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深度学习常见概念解析</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6" name="文本框 5"/>
          <p:cNvSpPr txBox="1"/>
          <p:nvPr/>
        </p:nvSpPr>
        <p:spPr>
          <a:xfrm>
            <a:off x="138147" y="820239"/>
            <a:ext cx="11728733" cy="7539355"/>
          </a:xfrm>
          <a:prstGeom prst="rect">
            <a:avLst/>
          </a:prstGeom>
          <a:noFill/>
        </p:spPr>
        <p:txBody>
          <a:bodyPr wrap="square" rtlCol="0">
            <a:spAutoFit/>
          </a:bodyPr>
          <a:lstStyle/>
          <a:p>
            <a:r>
              <a:rPr lang="en-US" altLang="zh-CN" sz="2800" dirty="0">
                <a:solidFill>
                  <a:schemeClr val="accent1"/>
                </a:solidFill>
                <a:effectLst>
                  <a:outerShdw blurRad="38100" dist="25400" dir="5400000" algn="ctr" rotWithShape="0">
                    <a:srgbClr val="6E747A">
                      <a:alpha val="43000"/>
                    </a:srgbClr>
                  </a:outerShdw>
                </a:effectLst>
              </a:rPr>
              <a:t>6</a:t>
            </a:r>
            <a:r>
              <a:rPr lang="zh-CN" altLang="en-US" sz="2800" dirty="0">
                <a:solidFill>
                  <a:schemeClr val="accent1"/>
                </a:solidFill>
                <a:effectLst>
                  <a:outerShdw blurRad="38100" dist="25400" dir="5400000" algn="ctr" rotWithShape="0">
                    <a:srgbClr val="6E747A">
                      <a:alpha val="43000"/>
                    </a:srgbClr>
                  </a:outerShdw>
                </a:effectLst>
              </a:rPr>
              <a:t>、损失函数</a:t>
            </a:r>
            <a:r>
              <a:rPr lang="en-US" altLang="zh-CN" sz="2800" dirty="0">
                <a:solidFill>
                  <a:schemeClr val="accent1"/>
                </a:solidFill>
                <a:effectLst>
                  <a:outerShdw blurRad="38100" dist="25400" dir="5400000" algn="ctr" rotWithShape="0">
                    <a:srgbClr val="6E747A">
                      <a:alpha val="43000"/>
                    </a:srgbClr>
                  </a:outerShdw>
                </a:effectLst>
              </a:rPr>
              <a:t>loss function</a:t>
            </a:r>
            <a:endParaRPr lang="en-US" altLang="zh-CN" sz="2800" dirty="0">
              <a:solidFill>
                <a:schemeClr val="accent1"/>
              </a:solidFill>
              <a:effectLst>
                <a:outerShdw blurRad="38100" dist="25400" dir="5400000" algn="ctr" rotWithShape="0">
                  <a:srgbClr val="6E747A">
                    <a:alpha val="43000"/>
                  </a:srgbClr>
                </a:outerShdw>
              </a:effectLst>
            </a:endParaRPr>
          </a:p>
          <a:p>
            <a:r>
              <a:rPr lang="zh-CN" altLang="en-US" sz="2400" dirty="0">
                <a:effectLst>
                  <a:outerShdw blurRad="38100" dist="19050" dir="2700000" algn="tl" rotWithShape="0">
                    <a:schemeClr val="dk1">
                      <a:alpha val="40000"/>
                    </a:schemeClr>
                  </a:outerShdw>
                </a:effectLst>
                <a:sym typeface="+mn-ea"/>
              </a:rPr>
              <a:t>用以衡量真实值 </a:t>
            </a:r>
            <a:r>
              <a:rPr lang="en-US" altLang="zh-CN" sz="2400" dirty="0">
                <a:effectLst>
                  <a:outerShdw blurRad="38100" dist="19050" dir="2700000" algn="tl" rotWithShape="0">
                    <a:schemeClr val="dk1">
                      <a:alpha val="40000"/>
                    </a:schemeClr>
                  </a:outerShdw>
                </a:effectLst>
                <a:sym typeface="+mn-ea"/>
              </a:rPr>
              <a:t>y </a:t>
            </a:r>
            <a:r>
              <a:rPr lang="zh-CN" altLang="en-US" sz="2400" dirty="0">
                <a:effectLst>
                  <a:outerShdw blurRad="38100" dist="19050" dir="2700000" algn="tl" rotWithShape="0">
                    <a:schemeClr val="dk1">
                      <a:alpha val="40000"/>
                    </a:schemeClr>
                  </a:outerShdw>
                </a:effectLst>
                <a:sym typeface="+mn-ea"/>
              </a:rPr>
              <a:t>和预测值 </a:t>
            </a:r>
            <a:r>
              <a:rPr lang="en-US" altLang="zh-CN" sz="2400" dirty="0">
                <a:effectLst>
                  <a:outerShdw blurRad="38100" dist="19050" dir="2700000" algn="tl" rotWithShape="0">
                    <a:schemeClr val="dk1">
                      <a:alpha val="40000"/>
                    </a:schemeClr>
                  </a:outerShdw>
                </a:effectLst>
                <a:sym typeface="+mn-ea"/>
              </a:rPr>
              <a:t>f(x) </a:t>
            </a:r>
            <a:r>
              <a:rPr lang="zh-CN" altLang="en-US" sz="2400" dirty="0">
                <a:effectLst>
                  <a:outerShdw blurRad="38100" dist="19050" dir="2700000" algn="tl" rotWithShape="0">
                    <a:schemeClr val="dk1">
                      <a:alpha val="40000"/>
                    </a:schemeClr>
                  </a:outerShdw>
                </a:effectLst>
                <a:sym typeface="+mn-ea"/>
              </a:rPr>
              <a:t>之间不一致的程度，一般越小越好。</a:t>
            </a:r>
            <a:endParaRPr lang="en-US" altLang="zh-CN" sz="2400" dirty="0">
              <a:effectLst>
                <a:outerShdw blurRad="38100" dist="19050" dir="2700000" algn="tl" rotWithShape="0">
                  <a:schemeClr val="dk1">
                    <a:alpha val="40000"/>
                  </a:schemeClr>
                </a:outerShdw>
              </a:effectLst>
              <a:sym typeface="+mn-ea"/>
            </a:endParaRPr>
          </a:p>
          <a:p>
            <a:r>
              <a:rPr lang="zh-CN" altLang="en-US" sz="2400" dirty="0">
                <a:effectLst>
                  <a:outerShdw blurRad="38100" dist="19050" dir="2700000" algn="tl" rotWithShape="0">
                    <a:schemeClr val="dk1">
                      <a:alpha val="40000"/>
                    </a:schemeClr>
                  </a:outerShdw>
                </a:effectLst>
                <a:sym typeface="+mn-ea"/>
              </a:rPr>
              <a:t>是模型优化的目标函数，最小化损失函数 </a:t>
            </a:r>
            <a:r>
              <a:rPr lang="en-US" altLang="zh-CN" sz="2400" dirty="0">
                <a:effectLst>
                  <a:outerShdw blurRad="38100" dist="19050" dir="2700000" algn="tl" rotWithShape="0">
                    <a:schemeClr val="dk1">
                      <a:alpha val="40000"/>
                    </a:schemeClr>
                  </a:outerShdw>
                </a:effectLst>
                <a:sym typeface="+mn-ea"/>
              </a:rPr>
              <a:t>&lt;---&gt; </a:t>
            </a:r>
            <a:r>
              <a:rPr lang="zh-CN" altLang="en-US" sz="2400" dirty="0">
                <a:effectLst>
                  <a:outerShdw blurRad="38100" dist="19050" dir="2700000" algn="tl" rotWithShape="0">
                    <a:schemeClr val="dk1">
                      <a:alpha val="40000"/>
                    </a:schemeClr>
                  </a:outerShdw>
                </a:effectLst>
                <a:sym typeface="+mn-ea"/>
              </a:rPr>
              <a:t>更新模型参数。</a:t>
            </a:r>
            <a:endParaRPr lang="en-US" altLang="zh-CN" sz="2400" dirty="0">
              <a:effectLst>
                <a:outerShdw blurRad="38100" dist="19050" dir="2700000" algn="tl" rotWithShape="0">
                  <a:schemeClr val="dk1">
                    <a:alpha val="40000"/>
                  </a:schemeClr>
                </a:outerShdw>
              </a:effectLst>
              <a:sym typeface="+mn-ea"/>
            </a:endParaRPr>
          </a:p>
          <a:p>
            <a:r>
              <a:rPr lang="zh-CN" altLang="en-US" sz="2400" dirty="0">
                <a:effectLst>
                  <a:outerShdw blurRad="38100" dist="19050" dir="2700000" algn="tl" rotWithShape="0">
                    <a:schemeClr val="dk1">
                      <a:alpha val="40000"/>
                    </a:schemeClr>
                  </a:outerShdw>
                </a:effectLst>
                <a:sym typeface="+mn-ea"/>
              </a:rPr>
              <a:t>回归问题中，</a:t>
            </a:r>
            <a:r>
              <a:rPr lang="en-US" altLang="zh-CN" sz="2400" dirty="0">
                <a:effectLst>
                  <a:outerShdw blurRad="38100" dist="19050" dir="2700000" algn="tl" rotWithShape="0">
                    <a:schemeClr val="dk1">
                      <a:alpha val="40000"/>
                    </a:schemeClr>
                  </a:outerShdw>
                </a:effectLst>
                <a:sym typeface="+mn-ea"/>
              </a:rPr>
              <a:t>[y-f(x)]</a:t>
            </a:r>
            <a:r>
              <a:rPr lang="zh-CN" altLang="en-US" sz="2400" dirty="0">
                <a:effectLst>
                  <a:outerShdw blurRad="38100" dist="19050" dir="2700000" algn="tl" rotWithShape="0">
                    <a:schemeClr val="dk1">
                      <a:alpha val="40000"/>
                    </a:schemeClr>
                  </a:outerShdw>
                </a:effectLst>
                <a:sym typeface="+mn-ea"/>
              </a:rPr>
              <a:t>，残差最小；分类问题中，</a:t>
            </a:r>
            <a:r>
              <a:rPr lang="en-US" altLang="zh-CN" sz="2400" dirty="0">
                <a:effectLst>
                  <a:outerShdw blurRad="38100" dist="19050" dir="2700000" algn="tl" rotWithShape="0">
                    <a:schemeClr val="dk1">
                      <a:alpha val="40000"/>
                    </a:schemeClr>
                  </a:outerShdw>
                </a:effectLst>
                <a:sym typeface="+mn-ea"/>
              </a:rPr>
              <a:t>[</a:t>
            </a:r>
            <a:r>
              <a:rPr lang="en-US" altLang="zh-CN" sz="2400" dirty="0" err="1">
                <a:effectLst>
                  <a:outerShdw blurRad="38100" dist="19050" dir="2700000" algn="tl" rotWithShape="0">
                    <a:schemeClr val="dk1">
                      <a:alpha val="40000"/>
                    </a:schemeClr>
                  </a:outerShdw>
                </a:effectLst>
                <a:sym typeface="+mn-ea"/>
              </a:rPr>
              <a:t>yf</a:t>
            </a:r>
            <a:r>
              <a:rPr lang="en-US" altLang="zh-CN" sz="2400" dirty="0">
                <a:effectLst>
                  <a:outerShdw blurRad="38100" dist="19050" dir="2700000" algn="tl" rotWithShape="0">
                    <a:schemeClr val="dk1">
                      <a:alpha val="40000"/>
                    </a:schemeClr>
                  </a:outerShdw>
                </a:effectLst>
                <a:sym typeface="+mn-ea"/>
              </a:rPr>
              <a:t>(x)]</a:t>
            </a:r>
            <a:r>
              <a:rPr lang="zh-CN" altLang="en-US" sz="2400" dirty="0">
                <a:effectLst>
                  <a:outerShdw blurRad="38100" dist="19050" dir="2700000" algn="tl" rotWithShape="0">
                    <a:schemeClr val="dk1">
                      <a:alpha val="40000"/>
                    </a:schemeClr>
                  </a:outerShdw>
                </a:effectLst>
                <a:sym typeface="+mn-ea"/>
              </a:rPr>
              <a:t>，趋势一致。</a:t>
            </a:r>
            <a:endParaRPr lang="en-US" altLang="zh-CN" sz="2400" dirty="0">
              <a:effectLst>
                <a:outerShdw blurRad="38100" dist="19050" dir="2700000" algn="tl" rotWithShape="0">
                  <a:schemeClr val="dk1">
                    <a:alpha val="40000"/>
                  </a:schemeClr>
                </a:outerShdw>
              </a:effectLst>
              <a:sym typeface="+mn-ea"/>
            </a:endParaRPr>
          </a:p>
          <a:p>
            <a:r>
              <a:rPr lang="zh-CN" altLang="en-US" sz="2400" dirty="0">
                <a:effectLst>
                  <a:outerShdw blurRad="38100" dist="19050" dir="2700000" algn="tl" rotWithShape="0">
                    <a:schemeClr val="dk1">
                      <a:alpha val="40000"/>
                    </a:schemeClr>
                  </a:outerShdw>
                </a:effectLst>
                <a:sym typeface="+mn-ea"/>
              </a:rPr>
              <a:t>常见的包括：最小二乘、交叉熵损失函数等。</a:t>
            </a:r>
            <a:endParaRPr lang="en-US" altLang="zh-CN" sz="2400" dirty="0">
              <a:effectLst>
                <a:outerShdw blurRad="38100" dist="19050" dir="2700000" algn="tl" rotWithShape="0">
                  <a:schemeClr val="dk1">
                    <a:alpha val="40000"/>
                  </a:schemeClr>
                </a:outerShdw>
              </a:effectLst>
              <a:sym typeface="+mn-ea"/>
            </a:endParaRPr>
          </a:p>
          <a:p>
            <a:r>
              <a:rPr lang="en-US" altLang="zh-CN" sz="2800" dirty="0">
                <a:solidFill>
                  <a:schemeClr val="accent1"/>
                </a:solidFill>
                <a:effectLst>
                  <a:outerShdw blurRad="38100" dist="25400" dir="5400000" algn="ctr" rotWithShape="0">
                    <a:srgbClr val="6E747A">
                      <a:alpha val="43000"/>
                    </a:srgbClr>
                  </a:outerShdw>
                </a:effectLst>
                <a:sym typeface="+mn-ea"/>
              </a:rPr>
              <a:t>7</a:t>
            </a:r>
            <a:r>
              <a:rPr lang="zh-CN" altLang="en-US" sz="2800" dirty="0">
                <a:solidFill>
                  <a:schemeClr val="accent1"/>
                </a:solidFill>
                <a:effectLst>
                  <a:outerShdw blurRad="38100" dist="25400" dir="5400000" algn="ctr" rotWithShape="0">
                    <a:srgbClr val="6E747A">
                      <a:alpha val="43000"/>
                    </a:srgbClr>
                  </a:outerShdw>
                </a:effectLst>
                <a:sym typeface="+mn-ea"/>
              </a:rPr>
              <a:t>、优化器</a:t>
            </a:r>
            <a:endParaRPr lang="en-US" altLang="zh-CN" sz="2800" dirty="0">
              <a:solidFill>
                <a:schemeClr val="accent1"/>
              </a:solidFill>
              <a:effectLst>
                <a:outerShdw blurRad="38100" dist="25400" dir="5400000" algn="ctr" rotWithShape="0">
                  <a:srgbClr val="6E747A">
                    <a:alpha val="43000"/>
                  </a:srgbClr>
                </a:outerShdw>
              </a:effectLst>
              <a:sym typeface="+mn-ea"/>
            </a:endParaRPr>
          </a:p>
          <a:p>
            <a:r>
              <a:rPr lang="zh-CN" altLang="en-US" sz="2400" b="0" i="0" dirty="0">
                <a:solidFill>
                  <a:srgbClr val="111111"/>
                </a:solidFill>
                <a:effectLst>
                  <a:outerShdw blurRad="38100" dist="38100" dir="2700000" algn="tl">
                    <a:srgbClr val="000000">
                      <a:alpha val="43137"/>
                    </a:srgbClr>
                  </a:outerShdw>
                </a:effectLst>
                <a:latin typeface="+mj-ea"/>
                <a:ea typeface="+mj-ea"/>
              </a:rPr>
              <a:t>更新模型参数的算法，目标是最小化损失函数，一般采用</a:t>
            </a:r>
            <a:r>
              <a:rPr lang="zh-CN" altLang="en-US" sz="2400" b="1" dirty="0">
                <a:solidFill>
                  <a:srgbClr val="111111"/>
                </a:solidFill>
                <a:effectLst>
                  <a:outerShdw blurRad="38100" dist="38100" dir="2700000" algn="tl">
                    <a:srgbClr val="000000">
                      <a:alpha val="43137"/>
                    </a:srgbClr>
                  </a:outerShdw>
                </a:effectLst>
                <a:latin typeface="+mj-ea"/>
                <a:ea typeface="+mj-ea"/>
              </a:rPr>
              <a:t>梯度下降算法</a:t>
            </a:r>
            <a:r>
              <a:rPr lang="zh-CN" altLang="en-US" sz="2400" dirty="0">
                <a:solidFill>
                  <a:srgbClr val="111111"/>
                </a:solidFill>
                <a:effectLst>
                  <a:outerShdw blurRad="38100" dist="38100" dir="2700000" algn="tl">
                    <a:srgbClr val="000000">
                      <a:alpha val="43137"/>
                    </a:srgbClr>
                  </a:outerShdw>
                </a:effectLst>
                <a:latin typeface="+mj-ea"/>
                <a:ea typeface="+mj-ea"/>
              </a:rPr>
              <a:t>。</a:t>
            </a:r>
            <a:endParaRPr lang="en-US" altLang="zh-CN" sz="2400" dirty="0">
              <a:solidFill>
                <a:srgbClr val="111111"/>
              </a:solidFill>
              <a:effectLst>
                <a:outerShdw blurRad="38100" dist="38100" dir="2700000" algn="tl">
                  <a:srgbClr val="000000">
                    <a:alpha val="43137"/>
                  </a:srgbClr>
                </a:outerShdw>
              </a:effectLst>
              <a:latin typeface="+mj-ea"/>
              <a:ea typeface="+mj-ea"/>
            </a:endParaRPr>
          </a:p>
          <a:p>
            <a:r>
              <a:rPr lang="zh-CN" altLang="en-US" sz="2400" dirty="0">
                <a:solidFill>
                  <a:srgbClr val="111111"/>
                </a:solidFill>
                <a:effectLst>
                  <a:outerShdw blurRad="38100" dist="38100" dir="2700000" algn="tl">
                    <a:srgbClr val="000000">
                      <a:alpha val="43137"/>
                    </a:srgbClr>
                  </a:outerShdw>
                </a:effectLst>
                <a:latin typeface="+mj-ea"/>
                <a:ea typeface="+mj-ea"/>
              </a:rPr>
              <a:t>梯度下降：让参数沿着梯度的相反方向变化。</a:t>
            </a:r>
            <a:endParaRPr lang="en-US" altLang="zh-CN" sz="2400" dirty="0">
              <a:solidFill>
                <a:srgbClr val="111111"/>
              </a:solidFill>
              <a:effectLst>
                <a:outerShdw blurRad="38100" dist="38100" dir="2700000" algn="tl">
                  <a:srgbClr val="000000">
                    <a:alpha val="43137"/>
                  </a:srgbClr>
                </a:outerShdw>
              </a:effectLst>
              <a:latin typeface="+mj-ea"/>
              <a:ea typeface="+mj-ea"/>
            </a:endParaRPr>
          </a:p>
          <a:p>
            <a:r>
              <a:rPr lang="zh-CN" altLang="en-US" sz="2400" dirty="0">
                <a:solidFill>
                  <a:srgbClr val="111111"/>
                </a:solidFill>
                <a:effectLst>
                  <a:outerShdw blurRad="38100" dist="38100" dir="2700000" algn="tl">
                    <a:srgbClr val="000000">
                      <a:alpha val="43137"/>
                    </a:srgbClr>
                  </a:outerShdw>
                </a:effectLst>
                <a:latin typeface="+mj-ea"/>
                <a:ea typeface="+mj-ea"/>
              </a:rPr>
              <a:t>随机梯度下降算法（</a:t>
            </a:r>
            <a:r>
              <a:rPr lang="en-US" altLang="zh-CN" sz="2400" dirty="0">
                <a:solidFill>
                  <a:srgbClr val="111111"/>
                </a:solidFill>
                <a:effectLst>
                  <a:outerShdw blurRad="38100" dist="38100" dir="2700000" algn="tl">
                    <a:srgbClr val="000000">
                      <a:alpha val="43137"/>
                    </a:srgbClr>
                  </a:outerShdw>
                </a:effectLst>
                <a:latin typeface="+mj-ea"/>
                <a:ea typeface="+mj-ea"/>
              </a:rPr>
              <a:t>SGD</a:t>
            </a:r>
            <a:r>
              <a:rPr lang="zh-CN" altLang="en-US" sz="2400" dirty="0">
                <a:solidFill>
                  <a:srgbClr val="111111"/>
                </a:solidFill>
                <a:effectLst>
                  <a:outerShdw blurRad="38100" dist="38100" dir="2700000" algn="tl">
                    <a:srgbClr val="000000">
                      <a:alpha val="43137"/>
                    </a:srgbClr>
                  </a:outerShdw>
                </a:effectLst>
                <a:latin typeface="+mj-ea"/>
                <a:ea typeface="+mj-ea"/>
              </a:rPr>
              <a:t>）：最基本的优化器，每次从训练集中随机选择样本来进行学习。</a:t>
            </a:r>
            <a:r>
              <a:rPr lang="en-US" altLang="en-US" sz="2400" dirty="0">
                <a:solidFill>
                  <a:srgbClr val="111111"/>
                </a:solidFill>
                <a:effectLst>
                  <a:outerShdw blurRad="38100" dist="38100" dir="2700000" algn="tl">
                    <a:srgbClr val="000000">
                      <a:alpha val="43137"/>
                    </a:srgbClr>
                  </a:outerShdw>
                </a:effectLst>
                <a:latin typeface="+mj-ea"/>
                <a:ea typeface="+mj-ea"/>
                <a:hlinkClick r:id="rId2" action="ppaction://hlinkfile"/>
              </a:rPr>
              <a:t>梯度下降的过程优化——动量法、AdaGrad、RMSProp以及Adam</a:t>
            </a:r>
            <a:endParaRPr lang="en-US" altLang="zh-CN" sz="2400" dirty="0">
              <a:solidFill>
                <a:srgbClr val="111111"/>
              </a:solidFill>
              <a:effectLst>
                <a:outerShdw blurRad="38100" dist="38100" dir="2700000" algn="tl">
                  <a:srgbClr val="000000">
                    <a:alpha val="43137"/>
                  </a:srgbClr>
                </a:outerShdw>
              </a:effectLst>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r>
              <a:rPr lang="en-US" altLang="zh-CN" sz="2800" dirty="0">
                <a:solidFill>
                  <a:srgbClr val="5B9BD5"/>
                </a:solidFill>
                <a:effectLst>
                  <a:outerShdw blurRad="38100" dist="25400" dir="5400000" algn="ctr" rotWithShape="0">
                    <a:srgbClr val="6E747A">
                      <a:alpha val="43000"/>
                    </a:srgbClr>
                  </a:outerShdw>
                </a:effectLst>
                <a:latin typeface="Calibri"/>
                <a:ea typeface="微软雅黑" panose="020B0503020204020204" charset="-122"/>
                <a:sym typeface="+mn-ea"/>
              </a:rPr>
              <a:t>8</a:t>
            </a:r>
            <a:r>
              <a:rPr kumimoji="0" lang="zh-CN" altLang="en-US" sz="2800" b="0" i="0" u="none" strike="noStrike" kern="1200" cap="none" spc="0" normalizeH="0" baseline="0" noProof="0" dirty="0">
                <a:ln>
                  <a:noFill/>
                </a:ln>
                <a:solidFill>
                  <a:srgbClr val="5B9BD5"/>
                </a:solidFill>
                <a:effectLst>
                  <a:outerShdw blurRad="38100" dist="25400" dir="5400000" algn="ctr" rotWithShape="0">
                    <a:srgbClr val="6E747A">
                      <a:alpha val="43000"/>
                    </a:srgbClr>
                  </a:outerShdw>
                </a:effectLst>
                <a:uLnTx/>
                <a:uFillTx/>
                <a:latin typeface="Calibri"/>
                <a:ea typeface="微软雅黑" panose="020B0503020204020204" charset="-122"/>
                <a:cs typeface="+mn-cs"/>
                <a:sym typeface="+mn-ea"/>
              </a:rPr>
              <a:t>、学习率</a:t>
            </a:r>
            <a:endParaRPr kumimoji="0" lang="en-US" altLang="zh-CN" sz="2800" b="0" i="0" u="none" strike="noStrike" kern="1200" cap="none" spc="0" normalizeH="0" baseline="0" noProof="0" dirty="0">
              <a:ln>
                <a:noFill/>
              </a:ln>
              <a:solidFill>
                <a:srgbClr val="5B9BD5"/>
              </a:solidFill>
              <a:effectLst>
                <a:outerShdw blurRad="38100" dist="25400" dir="5400000" algn="ctr" rotWithShape="0">
                  <a:srgbClr val="6E747A">
                    <a:alpha val="43000"/>
                  </a:srgbClr>
                </a:outerShdw>
              </a:effectLst>
              <a:uLnTx/>
              <a:uFillTx/>
              <a:latin typeface="Calibri"/>
              <a:ea typeface="微软雅黑" panose="020B0503020204020204" charset="-122"/>
              <a:cs typeface="+mn-cs"/>
              <a:sym typeface="+mn-ea"/>
            </a:endParaRPr>
          </a:p>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400" b="0" i="0" u="none" strike="noStrike" kern="1200" cap="none" spc="0" normalizeH="0" baseline="0" noProof="0" dirty="0">
                <a:ln>
                  <a:noFill/>
                </a:ln>
                <a:solidFill>
                  <a:srgbClr val="11111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用来控制参数更新的步长或速度的一个可配置的数值，表示每次根据损失函数的梯度，参数变化的比例。</a:t>
            </a:r>
            <a:endParaRPr kumimoji="0" lang="en-US" altLang="zh-CN" sz="2400" b="0" i="0" u="none" strike="noStrike" kern="1200" cap="none" spc="0" normalizeH="0" baseline="0" noProof="0" dirty="0">
              <a:ln>
                <a:noFill/>
              </a:ln>
              <a:solidFill>
                <a:srgbClr val="11111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endParaRPr>
          </a:p>
          <a:p>
            <a:pPr>
              <a:defRPr/>
            </a:pPr>
            <a:r>
              <a:rPr kumimoji="0" lang="zh-CN" altLang="en-US" sz="2400" b="0" i="0" u="none" strike="noStrike" kern="1200" cap="none" spc="0" normalizeH="0" baseline="0" noProof="0" dirty="0">
                <a:ln>
                  <a:noFill/>
                </a:ln>
                <a:solidFill>
                  <a:srgbClr val="11111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学习率的选择会影响模型的收敛速度和效果。</a:t>
            </a:r>
            <a:endParaRPr lang="en-US" altLang="zh-CN" sz="2400" dirty="0">
              <a:solidFill>
                <a:srgbClr val="111111"/>
              </a:solidFill>
              <a:effectLst>
                <a:outerShdw blurRad="38100" dist="38100" dir="2700000" algn="tl">
                  <a:srgbClr val="000000">
                    <a:alpha val="43137"/>
                  </a:srgbClr>
                </a:outerShdw>
              </a:effectLst>
              <a:latin typeface="+mj-ea"/>
              <a:ea typeface="+mj-ea"/>
            </a:endParaRPr>
          </a:p>
          <a:p>
            <a:pPr marL="0" marR="0" lvl="0" indent="0" algn="l" defTabSz="914400" rtl="0" eaLnBrk="1" fontAlgn="auto" latinLnBrk="0" hangingPunct="1">
              <a:lnSpc>
                <a:spcPct val="100000"/>
              </a:lnSpc>
              <a:spcBef>
                <a:spcPts val="0"/>
              </a:spcBef>
              <a:spcAft>
                <a:spcPts val="0"/>
              </a:spcAft>
              <a:buClrTx/>
              <a:buSzTx/>
              <a:buFontTx/>
              <a:buNone/>
              <a:defRPr/>
            </a:pPr>
            <a:endParaRPr lang="en-US" altLang="zh-CN" sz="2800" dirty="0">
              <a:solidFill>
                <a:schemeClr val="accent1"/>
              </a:solidFill>
              <a:effectLst>
                <a:outerShdw blurRad="38100" dist="38100" dir="2700000" algn="tl" rotWithShape="0">
                  <a:srgbClr val="000000">
                    <a:alpha val="43137"/>
                  </a:srgbClr>
                </a:outerShdw>
              </a:effectLst>
              <a:sym typeface="+mn-ea"/>
            </a:endParaRPr>
          </a:p>
          <a:p>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zh-CN" altLang="en-US" sz="2400" dirty="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20" y="241935"/>
            <a:ext cx="4550410"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简单的线性模型</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pic>
        <p:nvPicPr>
          <p:cNvPr id="7" name="图片 6"/>
          <p:cNvPicPr>
            <a:picLocks noChangeAspect="1"/>
          </p:cNvPicPr>
          <p:nvPr/>
        </p:nvPicPr>
        <p:blipFill>
          <a:blip r:embed="rId2"/>
          <a:stretch>
            <a:fillRect/>
          </a:stretch>
        </p:blipFill>
        <p:spPr>
          <a:xfrm>
            <a:off x="431165" y="1756559"/>
            <a:ext cx="2404580" cy="390525"/>
          </a:xfrm>
          <a:prstGeom prst="rect">
            <a:avLst/>
          </a:prstGeom>
        </p:spPr>
      </p:pic>
      <p:sp>
        <p:nvSpPr>
          <p:cNvPr id="9" name="文本框 8"/>
          <p:cNvSpPr txBox="1"/>
          <p:nvPr/>
        </p:nvSpPr>
        <p:spPr>
          <a:xfrm>
            <a:off x="431165" y="2435528"/>
            <a:ext cx="6013351" cy="1938992"/>
          </a:xfrm>
          <a:prstGeom prst="rect">
            <a:avLst/>
          </a:prstGeom>
          <a:noFill/>
        </p:spPr>
        <p:txBody>
          <a:bodyPr wrap="square" rtlCol="0">
            <a:spAutoFit/>
          </a:bodyPr>
          <a:lstStyle/>
          <a:p>
            <a:r>
              <a:rPr lang="zh-CN" altLang="en-US" sz="2000" b="1" dirty="0">
                <a:solidFill>
                  <a:srgbClr val="1D1D1F"/>
                </a:solidFill>
                <a:latin typeface="SourceSansPro"/>
                <a:sym typeface="+mn-ea"/>
              </a:rPr>
              <a:t>我们用一个只含两个参数的简单的线性模型来解释训练的过程</a:t>
            </a:r>
            <a:endParaRPr lang="en-US" altLang="zh-CN" sz="2000" b="1" dirty="0">
              <a:solidFill>
                <a:srgbClr val="1D1D1F"/>
              </a:solidFill>
              <a:latin typeface="SourceSansPro"/>
              <a:sym typeface="+mn-ea"/>
            </a:endParaRPr>
          </a:p>
          <a:p>
            <a:r>
              <a:rPr lang="en-US" altLang="zh-CN" sz="2000" b="1" dirty="0">
                <a:solidFill>
                  <a:srgbClr val="1D1D1F"/>
                </a:solidFill>
                <a:latin typeface="SourceSansPro"/>
                <a:sym typeface="+mn-ea"/>
              </a:rPr>
              <a:t>W</a:t>
            </a:r>
            <a:r>
              <a:rPr lang="zh-CN" altLang="en-US" sz="2000" b="1" dirty="0">
                <a:solidFill>
                  <a:srgbClr val="1D1D1F"/>
                </a:solidFill>
                <a:latin typeface="SourceSansPro"/>
                <a:sym typeface="+mn-ea"/>
              </a:rPr>
              <a:t>：</a:t>
            </a:r>
            <a:r>
              <a:rPr lang="en-US" altLang="zh-CN" sz="2000" b="1" dirty="0">
                <a:solidFill>
                  <a:srgbClr val="1D1D1F"/>
                </a:solidFill>
                <a:latin typeface="SourceSansPro"/>
                <a:sym typeface="+mn-ea"/>
              </a:rPr>
              <a:t> </a:t>
            </a:r>
            <a:r>
              <a:rPr lang="zh-CN" altLang="en-US" sz="2000" b="1" dirty="0">
                <a:solidFill>
                  <a:srgbClr val="1D1D1F"/>
                </a:solidFill>
                <a:latin typeface="SourceSansPro"/>
                <a:sym typeface="+mn-ea"/>
              </a:rPr>
              <a:t>权重</a:t>
            </a:r>
            <a:endParaRPr lang="en-US" altLang="zh-CN" sz="2000" b="1" dirty="0">
              <a:solidFill>
                <a:srgbClr val="1D1D1F"/>
              </a:solidFill>
              <a:latin typeface="SourceSansPro"/>
              <a:sym typeface="+mn-ea"/>
            </a:endParaRPr>
          </a:p>
          <a:p>
            <a:r>
              <a:rPr lang="en-US" altLang="zh-CN" sz="2000" b="1" dirty="0">
                <a:solidFill>
                  <a:srgbClr val="1D1D1F"/>
                </a:solidFill>
                <a:latin typeface="SourceSansPro"/>
                <a:sym typeface="+mn-ea"/>
              </a:rPr>
              <a:t>b</a:t>
            </a:r>
            <a:r>
              <a:rPr lang="zh-CN" altLang="en-US" sz="2000" b="1" dirty="0">
                <a:solidFill>
                  <a:srgbClr val="1D1D1F"/>
                </a:solidFill>
                <a:latin typeface="SourceSansPro"/>
                <a:sym typeface="+mn-ea"/>
              </a:rPr>
              <a:t>：偏置</a:t>
            </a:r>
            <a:endParaRPr lang="en-US" altLang="zh-CN" sz="2000" b="1" dirty="0">
              <a:solidFill>
                <a:srgbClr val="1D1D1F"/>
              </a:solidFill>
              <a:latin typeface="SourceSansPro"/>
              <a:sym typeface="+mn-ea"/>
            </a:endParaRPr>
          </a:p>
          <a:p>
            <a:r>
              <a:rPr lang="en-US" altLang="zh-CN" sz="2000" b="1" dirty="0">
                <a:solidFill>
                  <a:srgbClr val="1D1D1F"/>
                </a:solidFill>
                <a:latin typeface="SourceSansPro"/>
                <a:sym typeface="+mn-ea"/>
              </a:rPr>
              <a:t>X</a:t>
            </a:r>
            <a:r>
              <a:rPr lang="zh-CN" altLang="en-US" sz="2000" b="1" dirty="0">
                <a:solidFill>
                  <a:srgbClr val="1D1D1F"/>
                </a:solidFill>
                <a:latin typeface="SourceSansPro"/>
                <a:sym typeface="+mn-ea"/>
              </a:rPr>
              <a:t>：输入</a:t>
            </a:r>
            <a:endParaRPr lang="en-US" altLang="zh-CN" sz="2000" b="1" dirty="0">
              <a:solidFill>
                <a:srgbClr val="1D1D1F"/>
              </a:solidFill>
              <a:latin typeface="SourceSansPro"/>
              <a:sym typeface="+mn-ea"/>
            </a:endParaRPr>
          </a:p>
          <a:p>
            <a:r>
              <a:rPr lang="en-US" altLang="zh-CN" sz="2000" b="1" dirty="0" err="1">
                <a:solidFill>
                  <a:srgbClr val="1D1D1F"/>
                </a:solidFill>
                <a:latin typeface="SourceSansPro"/>
                <a:sym typeface="+mn-ea"/>
              </a:rPr>
              <a:t>y_hat</a:t>
            </a:r>
            <a:r>
              <a:rPr lang="zh-CN" altLang="en-US" sz="2000" b="1" dirty="0">
                <a:solidFill>
                  <a:srgbClr val="1D1D1F"/>
                </a:solidFill>
                <a:latin typeface="SourceSansPro"/>
                <a:sym typeface="+mn-ea"/>
              </a:rPr>
              <a:t>：</a:t>
            </a:r>
            <a:r>
              <a:rPr lang="en-US" altLang="zh-CN" sz="2000" b="1" dirty="0">
                <a:solidFill>
                  <a:srgbClr val="1D1D1F"/>
                </a:solidFill>
                <a:latin typeface="SourceSansPro"/>
                <a:sym typeface="+mn-ea"/>
              </a:rPr>
              <a:t> </a:t>
            </a:r>
            <a:r>
              <a:rPr lang="zh-CN" altLang="en-US" sz="2000" b="1" dirty="0">
                <a:solidFill>
                  <a:srgbClr val="1D1D1F"/>
                </a:solidFill>
                <a:latin typeface="SourceSansPro"/>
                <a:sym typeface="+mn-ea"/>
              </a:rPr>
              <a:t>根据输入预测的输出</a:t>
            </a:r>
            <a:endParaRPr lang="zh-CN" altLang="en-US" sz="2000" b="1" dirty="0">
              <a:solidFill>
                <a:schemeClr val="tx1">
                  <a:lumMod val="75000"/>
                  <a:lumOff val="25000"/>
                </a:schemeClr>
              </a:solidFill>
              <a:latin typeface="+mn-ea"/>
              <a:sym typeface="+mn-ea"/>
            </a:endParaRPr>
          </a:p>
        </p:txBody>
      </p:sp>
      <p:sp>
        <p:nvSpPr>
          <p:cNvPr id="10" name="文本框 9"/>
          <p:cNvSpPr txBox="1"/>
          <p:nvPr/>
        </p:nvSpPr>
        <p:spPr>
          <a:xfrm>
            <a:off x="7680035" y="587676"/>
            <a:ext cx="6013351" cy="707886"/>
          </a:xfrm>
          <a:prstGeom prst="rect">
            <a:avLst/>
          </a:prstGeom>
          <a:noFill/>
        </p:spPr>
        <p:txBody>
          <a:bodyPr wrap="square" rtlCol="0">
            <a:spAutoFit/>
          </a:bodyPr>
          <a:lstStyle/>
          <a:p>
            <a:r>
              <a:rPr lang="zh-CN" altLang="en-US" sz="2000" b="1" i="0" dirty="0">
                <a:solidFill>
                  <a:srgbClr val="1D1D1F"/>
                </a:solidFill>
                <a:effectLst/>
                <a:latin typeface="SourceSansPro"/>
              </a:rPr>
              <a:t>非线性问题</a:t>
            </a:r>
            <a:endParaRPr lang="en-US" altLang="zh-CN" sz="2000" b="1" i="0" dirty="0">
              <a:solidFill>
                <a:srgbClr val="1D1D1F"/>
              </a:solidFill>
              <a:effectLst/>
              <a:latin typeface="SourceSansPro"/>
            </a:endParaRPr>
          </a:p>
          <a:p>
            <a:endParaRPr lang="zh-CN" altLang="en-US" sz="2000" b="1" dirty="0">
              <a:solidFill>
                <a:schemeClr val="tx1">
                  <a:lumMod val="75000"/>
                  <a:lumOff val="25000"/>
                </a:schemeClr>
              </a:solidFill>
              <a:latin typeface="+mn-ea"/>
              <a:sym typeface="+mn-ea"/>
            </a:endParaRPr>
          </a:p>
        </p:txBody>
      </p:sp>
      <p:graphicFrame>
        <p:nvGraphicFramePr>
          <p:cNvPr id="11" name="对象 10"/>
          <p:cNvGraphicFramePr>
            <a:graphicFrameLocks noChangeAspect="1"/>
          </p:cNvGraphicFramePr>
          <p:nvPr/>
        </p:nvGraphicFramePr>
        <p:xfrm>
          <a:off x="7680035" y="1092646"/>
          <a:ext cx="3390419" cy="2051346"/>
        </p:xfrm>
        <a:graphic>
          <a:graphicData uri="http://schemas.openxmlformats.org/presentationml/2006/ole">
            <mc:AlternateContent xmlns:mc="http://schemas.openxmlformats.org/markup-compatibility/2006">
              <mc:Choice xmlns:v="urn:schemas-microsoft-com:vml" Requires="v">
                <p:oleObj spid="_x0000_s2" name="Equation" r:id="rId3" imgW="36271200" imgH="21945600" progId="Equation.DSMT4">
                  <p:embed/>
                </p:oleObj>
              </mc:Choice>
              <mc:Fallback>
                <p:oleObj name="Equation" r:id="rId3" imgW="36271200" imgH="21945600" progId="Equation.DSMT4">
                  <p:embed/>
                  <p:pic>
                    <p:nvPicPr>
                      <p:cNvPr id="0" name="图片 1"/>
                      <p:cNvPicPr/>
                      <p:nvPr/>
                    </p:nvPicPr>
                    <p:blipFill>
                      <a:blip r:embed="rId4"/>
                      <a:stretch>
                        <a:fillRect/>
                      </a:stretch>
                    </p:blipFill>
                    <p:spPr>
                      <a:xfrm>
                        <a:off x="7680035" y="1092646"/>
                        <a:ext cx="3390419" cy="2051346"/>
                      </a:xfrm>
                      <a:prstGeom prst="rect">
                        <a:avLst/>
                      </a:prstGeom>
                    </p:spPr>
                  </p:pic>
                </p:oleObj>
              </mc:Fallback>
            </mc:AlternateContent>
          </a:graphicData>
        </a:graphic>
      </p:graphicFrame>
      <p:sp>
        <p:nvSpPr>
          <p:cNvPr id="12" name="文本框 11"/>
          <p:cNvSpPr txBox="1"/>
          <p:nvPr/>
        </p:nvSpPr>
        <p:spPr>
          <a:xfrm>
            <a:off x="7621905" y="3259435"/>
            <a:ext cx="3835527" cy="1323439"/>
          </a:xfrm>
          <a:prstGeom prst="rect">
            <a:avLst/>
          </a:prstGeom>
          <a:noFill/>
        </p:spPr>
        <p:txBody>
          <a:bodyPr wrap="square" rtlCol="0">
            <a:spAutoFit/>
          </a:bodyPr>
          <a:lstStyle/>
          <a:p>
            <a:r>
              <a:rPr lang="zh-CN" altLang="en-US" sz="2000" b="1" i="0" dirty="0">
                <a:solidFill>
                  <a:srgbClr val="1D1D1F"/>
                </a:solidFill>
                <a:effectLst/>
                <a:latin typeface="SourceSansPro"/>
              </a:rPr>
              <a:t>这些函数的求解就是非线性问题</a:t>
            </a:r>
            <a:endParaRPr lang="en-US" altLang="zh-CN" sz="2000" b="1" i="0" dirty="0">
              <a:solidFill>
                <a:srgbClr val="1D1D1F"/>
              </a:solidFill>
              <a:effectLst/>
              <a:latin typeface="SourceSansPro"/>
            </a:endParaRPr>
          </a:p>
          <a:p>
            <a:r>
              <a:rPr lang="zh-CN" altLang="en-US" sz="2000" b="1" dirty="0">
                <a:solidFill>
                  <a:srgbClr val="1D1D1F"/>
                </a:solidFill>
                <a:latin typeface="SourceSansPro"/>
                <a:sym typeface="+mn-ea"/>
              </a:rPr>
              <a:t>而神经网络的任务更加非线性，因此要使用激活函数增加函数的表达能力</a:t>
            </a:r>
            <a:endParaRPr lang="zh-CN" altLang="en-US" sz="2000" b="1" dirty="0">
              <a:solidFill>
                <a:schemeClr val="tx1">
                  <a:lumMod val="75000"/>
                  <a:lumOff val="25000"/>
                </a:schemeClr>
              </a:solidFill>
              <a:latin typeface="+mn-ea"/>
              <a:sym typeface="+mn-ea"/>
            </a:endParaRPr>
          </a:p>
        </p:txBody>
      </p:sp>
    </p:spTree>
  </p:cSld>
  <p:clrMapOvr>
    <a:masterClrMapping/>
  </p:clrMapOvr>
  <p:transition spd="slow"/>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20" y="241935"/>
            <a:ext cx="455041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rgbClr val="003E87"/>
                </a:solidFill>
                <a:latin typeface="微软雅黑" panose="020B0503020204020204" charset="-122"/>
                <a:ea typeface="微软雅黑" panose="020B0503020204020204" charset="-122"/>
                <a:sym typeface="Impact" panose="020B0806030902050204" pitchFamily="34" charset="0"/>
              </a:rPr>
              <a:t>损失函数和梯度下降</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pic>
        <p:nvPicPr>
          <p:cNvPr id="7" name="图片 6"/>
          <p:cNvPicPr>
            <a:picLocks noChangeAspect="1"/>
          </p:cNvPicPr>
          <p:nvPr/>
        </p:nvPicPr>
        <p:blipFill>
          <a:blip r:embed="rId2"/>
          <a:stretch>
            <a:fillRect/>
          </a:stretch>
        </p:blipFill>
        <p:spPr>
          <a:xfrm>
            <a:off x="2250374" y="3530789"/>
            <a:ext cx="7691252" cy="2866836"/>
          </a:xfrm>
          <a:prstGeom prst="rect">
            <a:avLst/>
          </a:prstGeom>
        </p:spPr>
      </p:pic>
      <p:pic>
        <p:nvPicPr>
          <p:cNvPr id="10" name="图片 9"/>
          <p:cNvPicPr>
            <a:picLocks noChangeAspect="1"/>
          </p:cNvPicPr>
          <p:nvPr/>
        </p:nvPicPr>
        <p:blipFill>
          <a:blip r:embed="rId3"/>
          <a:stretch>
            <a:fillRect/>
          </a:stretch>
        </p:blipFill>
        <p:spPr>
          <a:xfrm>
            <a:off x="2287844" y="859155"/>
            <a:ext cx="7616312" cy="2599481"/>
          </a:xfrm>
          <a:prstGeom prst="rect">
            <a:avLst/>
          </a:prstGeom>
        </p:spPr>
      </p:pic>
      <p:sp>
        <p:nvSpPr>
          <p:cNvPr id="2" name="文本框 1"/>
          <p:cNvSpPr txBox="1"/>
          <p:nvPr/>
        </p:nvSpPr>
        <p:spPr>
          <a:xfrm>
            <a:off x="184826" y="3988340"/>
            <a:ext cx="1693092" cy="646331"/>
          </a:xfrm>
          <a:prstGeom prst="rect">
            <a:avLst/>
          </a:prstGeom>
          <a:noFill/>
        </p:spPr>
        <p:txBody>
          <a:bodyPr wrap="none" rtlCol="0">
            <a:spAutoFit/>
          </a:bodyPr>
          <a:lstStyle/>
          <a:p>
            <a:r>
              <a:rPr lang="zh-CN" altLang="en-US" b="1" dirty="0"/>
              <a:t>此处更新参数</a:t>
            </a:r>
            <a:r>
              <a:rPr lang="en-US" altLang="zh-CN" b="1" dirty="0"/>
              <a:t>b</a:t>
            </a:r>
            <a:endParaRPr lang="en-US" altLang="zh-CN" b="1" dirty="0"/>
          </a:p>
          <a:p>
            <a:r>
              <a:rPr lang="zh-CN" altLang="en-US" b="1" dirty="0"/>
              <a:t>而不管参数</a:t>
            </a:r>
            <a:r>
              <a:rPr lang="en-US" altLang="zh-CN" b="1" dirty="0"/>
              <a:t>w</a:t>
            </a:r>
            <a:endParaRPr lang="zh-CN" altLang="en-US" b="1" dirty="0"/>
          </a:p>
        </p:txBody>
      </p:sp>
      <p:sp>
        <p:nvSpPr>
          <p:cNvPr id="3" name="箭头: 左 2"/>
          <p:cNvSpPr/>
          <p:nvPr/>
        </p:nvSpPr>
        <p:spPr>
          <a:xfrm rot="11874307">
            <a:off x="1715833" y="4464204"/>
            <a:ext cx="534542" cy="4064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文本框 3"/>
          <p:cNvSpPr txBox="1"/>
          <p:nvPr/>
        </p:nvSpPr>
        <p:spPr>
          <a:xfrm>
            <a:off x="9468177" y="176747"/>
            <a:ext cx="2723823" cy="646331"/>
          </a:xfrm>
          <a:prstGeom prst="rect">
            <a:avLst/>
          </a:prstGeom>
          <a:noFill/>
        </p:spPr>
        <p:txBody>
          <a:bodyPr wrap="none" rtlCol="0">
            <a:spAutoFit/>
          </a:bodyPr>
          <a:lstStyle/>
          <a:p>
            <a:r>
              <a:rPr lang="zh-CN" altLang="en-US" b="1" dirty="0"/>
              <a:t>定义一个简单的损失函数</a:t>
            </a:r>
            <a:endParaRPr lang="en-US" altLang="zh-CN" b="1" dirty="0"/>
          </a:p>
          <a:p>
            <a:r>
              <a:rPr lang="zh-CN" altLang="en-US" b="1" dirty="0"/>
              <a:t>描述真实值和预测值</a:t>
            </a:r>
            <a:endParaRPr lang="zh-CN" altLang="en-US" b="1" dirty="0"/>
          </a:p>
        </p:txBody>
      </p:sp>
      <p:sp>
        <p:nvSpPr>
          <p:cNvPr id="6" name="箭头: 左 5"/>
          <p:cNvSpPr/>
          <p:nvPr/>
        </p:nvSpPr>
        <p:spPr>
          <a:xfrm rot="20494334">
            <a:off x="9806002" y="801805"/>
            <a:ext cx="534542" cy="4064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矩形 8"/>
          <p:cNvSpPr/>
          <p:nvPr/>
        </p:nvSpPr>
        <p:spPr>
          <a:xfrm>
            <a:off x="6546715" y="895231"/>
            <a:ext cx="3287949" cy="1635576"/>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647621" y="1305729"/>
            <a:ext cx="1338828" cy="369332"/>
          </a:xfrm>
          <a:prstGeom prst="rect">
            <a:avLst/>
          </a:prstGeom>
          <a:noFill/>
        </p:spPr>
        <p:txBody>
          <a:bodyPr wrap="none" rtlCol="0">
            <a:spAutoFit/>
          </a:bodyPr>
          <a:lstStyle/>
          <a:p>
            <a:r>
              <a:rPr lang="zh-CN" altLang="en-US" b="1" dirty="0"/>
              <a:t>三个真实值</a:t>
            </a:r>
            <a:endParaRPr lang="zh-CN" altLang="en-US" b="1" dirty="0"/>
          </a:p>
        </p:txBody>
      </p:sp>
      <p:sp>
        <p:nvSpPr>
          <p:cNvPr id="12" name="箭头: 下 11"/>
          <p:cNvSpPr/>
          <p:nvPr/>
        </p:nvSpPr>
        <p:spPr>
          <a:xfrm rot="17533798">
            <a:off x="2144765" y="1499010"/>
            <a:ext cx="425142" cy="428018"/>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844892" y="1305728"/>
            <a:ext cx="1659014" cy="93163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10081449" y="4388976"/>
            <a:ext cx="1800493" cy="984885"/>
          </a:xfrm>
          <a:prstGeom prst="rect">
            <a:avLst/>
          </a:prstGeom>
          <a:noFill/>
        </p:spPr>
        <p:txBody>
          <a:bodyPr wrap="none" rtlCol="0">
            <a:spAutoFit/>
          </a:bodyPr>
          <a:lstStyle/>
          <a:p>
            <a:r>
              <a:rPr lang="el-GR" altLang="zh-CN" sz="4000" b="1" dirty="0">
                <a:latin typeface="Arial Narrow" panose="020B0606020202030204" pitchFamily="34" charset="0"/>
              </a:rPr>
              <a:t>ε</a:t>
            </a:r>
            <a:r>
              <a:rPr lang="zh-CN" altLang="en-US" b="1" dirty="0"/>
              <a:t>学习率</a:t>
            </a:r>
            <a:endParaRPr lang="en-US" altLang="zh-CN" b="1" dirty="0"/>
          </a:p>
          <a:p>
            <a:r>
              <a:rPr lang="zh-CN" altLang="en-US" b="1" dirty="0"/>
              <a:t>参数更新的步长</a:t>
            </a:r>
            <a:endParaRPr lang="zh-CN" altLang="en-US" b="1" dirty="0"/>
          </a:p>
        </p:txBody>
      </p:sp>
      <p:sp>
        <p:nvSpPr>
          <p:cNvPr id="16" name="矩形 15"/>
          <p:cNvSpPr/>
          <p:nvPr/>
        </p:nvSpPr>
        <p:spPr>
          <a:xfrm>
            <a:off x="8686801" y="3735771"/>
            <a:ext cx="165369" cy="93163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箭头: 左 17"/>
          <p:cNvSpPr/>
          <p:nvPr/>
        </p:nvSpPr>
        <p:spPr>
          <a:xfrm rot="1363246">
            <a:off x="9814178" y="4150726"/>
            <a:ext cx="534542" cy="4064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箭头: 左 18"/>
          <p:cNvSpPr/>
          <p:nvPr/>
        </p:nvSpPr>
        <p:spPr>
          <a:xfrm rot="19968031">
            <a:off x="9520903" y="3546099"/>
            <a:ext cx="534542" cy="406400"/>
          </a:xfrm>
          <a:prstGeom prst="lef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10124500" y="3366439"/>
            <a:ext cx="1569660" cy="646331"/>
          </a:xfrm>
          <a:prstGeom prst="rect">
            <a:avLst/>
          </a:prstGeom>
          <a:noFill/>
        </p:spPr>
        <p:txBody>
          <a:bodyPr wrap="none" rtlCol="0">
            <a:spAutoFit/>
          </a:bodyPr>
          <a:lstStyle/>
          <a:p>
            <a:r>
              <a:rPr lang="zh-CN" altLang="en-US" b="1" dirty="0"/>
              <a:t>优化器</a:t>
            </a:r>
            <a:endParaRPr lang="en-US" altLang="zh-CN" b="1" dirty="0"/>
          </a:p>
          <a:p>
            <a:r>
              <a:rPr lang="zh-CN" altLang="en-US" b="1" dirty="0"/>
              <a:t>随机梯度下降</a:t>
            </a:r>
            <a:endParaRPr lang="zh-CN" altLang="en-US" b="1" dirty="0"/>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2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8"/>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animBg="1"/>
      <p:bldP spid="4" grpId="0"/>
      <p:bldP spid="6" grpId="0" animBg="1"/>
      <p:bldP spid="9" grpId="0" animBg="1"/>
      <p:bldP spid="11" grpId="0"/>
      <p:bldP spid="12" grpId="0" animBg="1"/>
      <p:bldP spid="13" grpId="0" animBg="1"/>
      <p:bldP spid="15" grpId="0"/>
      <p:bldP spid="16" grpId="0" animBg="1"/>
      <p:bldP spid="18" grpId="0" animBg="1"/>
      <p:bldP spid="19" grpId="0" animBg="1"/>
      <p:bldP spid="20"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dirty="0">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dirty="0">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6" name="文本框 5"/>
          <p:cNvSpPr txBox="1"/>
          <p:nvPr/>
        </p:nvSpPr>
        <p:spPr>
          <a:xfrm>
            <a:off x="208078" y="984578"/>
            <a:ext cx="10533096" cy="2431435"/>
          </a:xfrm>
          <a:prstGeom prst="rect">
            <a:avLst/>
          </a:prstGeom>
          <a:noFill/>
        </p:spPr>
        <p:txBody>
          <a:bodyPr wrap="square" rtlCol="0">
            <a:spAutoFit/>
          </a:bodyPr>
          <a:lstStyle/>
          <a:p>
            <a:pPr>
              <a:defRPr/>
            </a:pPr>
            <a:r>
              <a:rPr kumimoji="0" lang="zh-CN" altLang="en-US" sz="2000" b="0" i="0" u="none" strike="noStrike" kern="1200" cap="none" spc="0" normalizeH="0" baseline="0" noProof="0" dirty="0">
                <a:ln>
                  <a:noFill/>
                </a:ln>
                <a:solidFill>
                  <a:srgbClr val="11111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梯度下降算法是一种使损失函数最小化的优化思想，需要不断计算参数的梯度值，而反向传播算法是依据这个思想</a:t>
            </a:r>
            <a:r>
              <a:rPr lang="zh-CN" altLang="en-US" sz="2000" dirty="0">
                <a:solidFill>
                  <a:srgbClr val="111111"/>
                </a:solidFill>
                <a:effectLst>
                  <a:outerShdw blurRad="38100" dist="38100" dir="2700000" algn="tl">
                    <a:srgbClr val="000000">
                      <a:alpha val="43137"/>
                    </a:srgbClr>
                  </a:outerShdw>
                </a:effectLst>
                <a:latin typeface="微软雅黑" panose="020B0503020204020204" charset="-122"/>
                <a:ea typeface="微软雅黑" panose="020B0503020204020204" charset="-122"/>
              </a:rPr>
              <a:t>加速计算参数梯度值的</a:t>
            </a:r>
            <a:r>
              <a:rPr kumimoji="0" lang="zh-CN" altLang="en-US" sz="2000" b="0" i="0" u="none" strike="noStrike" kern="1200" cap="none" spc="0" normalizeH="0" baseline="0" noProof="0" dirty="0">
                <a:ln>
                  <a:noFill/>
                </a:ln>
                <a:solidFill>
                  <a:srgbClr val="11111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具体的实现方式</a:t>
            </a:r>
            <a:r>
              <a:rPr kumimoji="0" lang="zh-CN" altLang="en-US" sz="2400" b="0" i="0" u="none" strike="noStrike" kern="1200" cap="none" spc="0" normalizeH="0" baseline="0" noProof="0" dirty="0">
                <a:ln>
                  <a:noFill/>
                </a:ln>
                <a:solidFill>
                  <a:srgbClr val="111111"/>
                </a:solidFill>
                <a:effectLst>
                  <a:outerShdw blurRad="38100" dist="38100" dir="2700000" algn="tl">
                    <a:srgbClr val="000000">
                      <a:alpha val="43137"/>
                    </a:srgbClr>
                  </a:outerShdw>
                </a:effectLst>
                <a:uLnTx/>
                <a:uFillTx/>
                <a:latin typeface="微软雅黑" panose="020B0503020204020204" charset="-122"/>
                <a:ea typeface="微软雅黑" panose="020B0503020204020204" charset="-122"/>
                <a:cs typeface="+mn-cs"/>
              </a:rPr>
              <a:t>。</a:t>
            </a:r>
            <a:endParaRPr lang="en-US" altLang="zh-CN" sz="2800" dirty="0">
              <a:solidFill>
                <a:schemeClr val="accent1"/>
              </a:solidFill>
              <a:effectLst>
                <a:outerShdw blurRad="38100" dist="38100" dir="2700000" algn="tl" rotWithShape="0">
                  <a:srgbClr val="000000">
                    <a:alpha val="43137"/>
                  </a:srgbClr>
                </a:outerShdw>
              </a:effectLst>
              <a:sym typeface="+mn-ea"/>
            </a:endParaRPr>
          </a:p>
          <a:p>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en-US" altLang="zh-CN" sz="2800" dirty="0">
              <a:solidFill>
                <a:schemeClr val="accent1"/>
              </a:solidFill>
              <a:effectLst>
                <a:outerShdw blurRad="38100" dist="25400" dir="5400000" algn="ctr" rotWithShape="0">
                  <a:srgbClr val="6E747A">
                    <a:alpha val="43000"/>
                  </a:srgbClr>
                </a:outerShdw>
              </a:effectLst>
              <a:sym typeface="+mn-ea"/>
            </a:endParaRPr>
          </a:p>
          <a:p>
            <a:endParaRPr lang="zh-CN" altLang="en-US" sz="2400" dirty="0">
              <a:solidFill>
                <a:schemeClr val="tx1"/>
              </a:solidFill>
              <a:effectLst>
                <a:outerShdw blurRad="38100" dist="19050" dir="2700000" algn="tl" rotWithShape="0">
                  <a:schemeClr val="dk1">
                    <a:alpha val="40000"/>
                  </a:schemeClr>
                </a:outerShdw>
              </a:effectLst>
            </a:endParaRPr>
          </a:p>
        </p:txBody>
      </p:sp>
      <p:pic>
        <p:nvPicPr>
          <p:cNvPr id="3" name="图片 2"/>
          <p:cNvPicPr>
            <a:picLocks noChangeAspect="1"/>
          </p:cNvPicPr>
          <p:nvPr/>
        </p:nvPicPr>
        <p:blipFill rotWithShape="1">
          <a:blip r:embed="rId2"/>
          <a:srcRect t="570" b="63600"/>
          <a:stretch>
            <a:fillRect/>
          </a:stretch>
        </p:blipFill>
        <p:spPr>
          <a:xfrm>
            <a:off x="1440228" y="2002999"/>
            <a:ext cx="6211069" cy="793420"/>
          </a:xfrm>
          <a:prstGeom prst="rect">
            <a:avLst/>
          </a:prstGeom>
        </p:spPr>
      </p:pic>
      <p:pic>
        <p:nvPicPr>
          <p:cNvPr id="13" name="图片 12"/>
          <p:cNvPicPr>
            <a:picLocks noChangeAspect="1"/>
          </p:cNvPicPr>
          <p:nvPr/>
        </p:nvPicPr>
        <p:blipFill rotWithShape="1">
          <a:blip r:embed="rId3"/>
          <a:srcRect l="215" t="68690" r="-133" b="-1262"/>
          <a:stretch>
            <a:fillRect/>
          </a:stretch>
        </p:blipFill>
        <p:spPr>
          <a:xfrm>
            <a:off x="1545456" y="4773594"/>
            <a:ext cx="6691650" cy="865707"/>
          </a:xfrm>
          <a:prstGeom prst="rect">
            <a:avLst/>
          </a:prstGeom>
        </p:spPr>
      </p:pic>
      <p:sp>
        <p:nvSpPr>
          <p:cNvPr id="17" name="文本框 16"/>
          <p:cNvSpPr txBox="1"/>
          <p:nvPr/>
        </p:nvSpPr>
        <p:spPr>
          <a:xfrm>
            <a:off x="5064990" y="4093855"/>
            <a:ext cx="2949846" cy="369332"/>
          </a:xfrm>
          <a:prstGeom prst="rect">
            <a:avLst/>
          </a:prstGeom>
          <a:noFill/>
        </p:spPr>
        <p:txBody>
          <a:bodyPr wrap="none" rtlCol="0">
            <a:spAutoFit/>
          </a:bodyPr>
          <a:lstStyle/>
          <a:p>
            <a:r>
              <a:rPr lang="zh-CN" altLang="en-US" b="1" dirty="0"/>
              <a:t>复合参数求偏导 </a:t>
            </a:r>
            <a:r>
              <a:rPr lang="en-US" altLang="zh-CN" b="1" dirty="0"/>
              <a:t>y</a:t>
            </a:r>
            <a:r>
              <a:rPr lang="zh-CN" altLang="en-US" b="1" dirty="0"/>
              <a:t>（</a:t>
            </a:r>
            <a:r>
              <a:rPr lang="en-US" altLang="zh-CN" b="1" dirty="0"/>
              <a:t>w</a:t>
            </a:r>
            <a:r>
              <a:rPr lang="zh-CN" altLang="en-US" b="1" dirty="0"/>
              <a:t>，</a:t>
            </a:r>
            <a:r>
              <a:rPr lang="en-US" altLang="zh-CN" b="1" dirty="0"/>
              <a:t>b</a:t>
            </a:r>
            <a:r>
              <a:rPr lang="zh-CN" altLang="en-US" b="1" dirty="0"/>
              <a:t>）</a:t>
            </a:r>
            <a:endParaRPr lang="zh-CN" altLang="en-US" b="1" dirty="0"/>
          </a:p>
        </p:txBody>
      </p:sp>
      <p:cxnSp>
        <p:nvCxnSpPr>
          <p:cNvPr id="18" name="直接箭头连接符 17"/>
          <p:cNvCxnSpPr/>
          <p:nvPr/>
        </p:nvCxnSpPr>
        <p:spPr>
          <a:xfrm>
            <a:off x="7004825" y="2760902"/>
            <a:ext cx="0" cy="52950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p:nvPicPr>
        <p:blipFill rotWithShape="1">
          <a:blip r:embed="rId4"/>
          <a:srcRect l="20142" t="47887" r="61381"/>
          <a:stretch>
            <a:fillRect/>
          </a:stretch>
        </p:blipFill>
        <p:spPr>
          <a:xfrm>
            <a:off x="2285199" y="3227326"/>
            <a:ext cx="1147864" cy="867350"/>
          </a:xfrm>
          <a:prstGeom prst="rect">
            <a:avLst/>
          </a:prstGeom>
        </p:spPr>
      </p:pic>
      <p:pic>
        <p:nvPicPr>
          <p:cNvPr id="23" name="图片 22"/>
          <p:cNvPicPr>
            <a:picLocks noChangeAspect="1"/>
          </p:cNvPicPr>
          <p:nvPr/>
        </p:nvPicPr>
        <p:blipFill>
          <a:blip r:embed="rId5"/>
          <a:stretch>
            <a:fillRect/>
          </a:stretch>
        </p:blipFill>
        <p:spPr>
          <a:xfrm>
            <a:off x="4400158" y="3218013"/>
            <a:ext cx="1353429" cy="865707"/>
          </a:xfrm>
          <a:prstGeom prst="rect">
            <a:avLst/>
          </a:prstGeom>
        </p:spPr>
      </p:pic>
      <p:pic>
        <p:nvPicPr>
          <p:cNvPr id="24" name="图片 23"/>
          <p:cNvPicPr>
            <a:picLocks noChangeAspect="1"/>
          </p:cNvPicPr>
          <p:nvPr/>
        </p:nvPicPr>
        <p:blipFill rotWithShape="1">
          <a:blip r:embed="rId3"/>
          <a:srcRect l="52799" t="27721" r="32259" b="50673"/>
          <a:stretch>
            <a:fillRect/>
          </a:stretch>
        </p:blipFill>
        <p:spPr>
          <a:xfrm>
            <a:off x="6539913" y="3373872"/>
            <a:ext cx="1000682" cy="574258"/>
          </a:xfrm>
          <a:prstGeom prst="rect">
            <a:avLst/>
          </a:prstGeom>
        </p:spPr>
      </p:pic>
      <p:cxnSp>
        <p:nvCxnSpPr>
          <p:cNvPr id="26" name="直接箭头连接符 25"/>
          <p:cNvCxnSpPr>
            <a:stCxn id="24" idx="1"/>
            <a:endCxn id="23" idx="3"/>
          </p:cNvCxnSpPr>
          <p:nvPr/>
        </p:nvCxnSpPr>
        <p:spPr>
          <a:xfrm flipH="1" flipV="1">
            <a:off x="5753587" y="3650867"/>
            <a:ext cx="786326" cy="10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a:stCxn id="23" idx="1"/>
            <a:endCxn id="22" idx="3"/>
          </p:cNvCxnSpPr>
          <p:nvPr/>
        </p:nvCxnSpPr>
        <p:spPr>
          <a:xfrm flipH="1">
            <a:off x="3433063" y="3650867"/>
            <a:ext cx="967095" cy="10134"/>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接连接符 44"/>
          <p:cNvCxnSpPr/>
          <p:nvPr/>
        </p:nvCxnSpPr>
        <p:spPr>
          <a:xfrm flipH="1">
            <a:off x="1545456" y="3373872"/>
            <a:ext cx="739743" cy="0"/>
          </a:xfrm>
          <a:prstGeom prst="line">
            <a:avLst/>
          </a:prstGeom>
          <a:ln w="19050">
            <a:solidFill>
              <a:srgbClr val="D6A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46" name="直接连接符 45"/>
          <p:cNvCxnSpPr/>
          <p:nvPr/>
        </p:nvCxnSpPr>
        <p:spPr>
          <a:xfrm>
            <a:off x="1545456" y="3373872"/>
            <a:ext cx="1487172" cy="1965985"/>
          </a:xfrm>
          <a:prstGeom prst="line">
            <a:avLst/>
          </a:prstGeom>
          <a:ln w="19050">
            <a:solidFill>
              <a:srgbClr val="D6A3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4204184" y="3044248"/>
            <a:ext cx="3810651" cy="1442543"/>
          </a:xfrm>
          <a:prstGeom prst="rect">
            <a:avLst/>
          </a:prstGeom>
          <a:noFill/>
          <a:ln w="1905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1" name="直接连接符 50"/>
          <p:cNvCxnSpPr/>
          <p:nvPr/>
        </p:nvCxnSpPr>
        <p:spPr>
          <a:xfrm flipH="1">
            <a:off x="1301285" y="3792269"/>
            <a:ext cx="991600" cy="0"/>
          </a:xfrm>
          <a:prstGeom prst="line">
            <a:avLst/>
          </a:prstGeom>
          <a:ln w="19050">
            <a:solidFill>
              <a:srgbClr val="D6A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52" name="直接连接符 51"/>
          <p:cNvCxnSpPr/>
          <p:nvPr/>
        </p:nvCxnSpPr>
        <p:spPr>
          <a:xfrm>
            <a:off x="1306949" y="3792269"/>
            <a:ext cx="0" cy="2024244"/>
          </a:xfrm>
          <a:prstGeom prst="line">
            <a:avLst/>
          </a:prstGeom>
          <a:ln w="19050">
            <a:solidFill>
              <a:srgbClr val="D6A300"/>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2" name="直接连接符 61"/>
          <p:cNvCxnSpPr/>
          <p:nvPr/>
        </p:nvCxnSpPr>
        <p:spPr>
          <a:xfrm flipV="1">
            <a:off x="4054212" y="5563594"/>
            <a:ext cx="0" cy="262646"/>
          </a:xfrm>
          <a:prstGeom prst="line">
            <a:avLst/>
          </a:prstGeom>
        </p:spPr>
        <p:style>
          <a:lnRef idx="1">
            <a:schemeClr val="accent1"/>
          </a:lnRef>
          <a:fillRef idx="0">
            <a:schemeClr val="accent1"/>
          </a:fillRef>
          <a:effectRef idx="0">
            <a:schemeClr val="accent1"/>
          </a:effectRef>
          <a:fontRef idx="minor">
            <a:schemeClr val="tx1"/>
          </a:fontRef>
        </p:style>
      </p:cxnSp>
      <p:cxnSp>
        <p:nvCxnSpPr>
          <p:cNvPr id="65" name="直接连接符 64"/>
          <p:cNvCxnSpPr/>
          <p:nvPr/>
        </p:nvCxnSpPr>
        <p:spPr>
          <a:xfrm>
            <a:off x="1301285" y="5829158"/>
            <a:ext cx="2752927" cy="0"/>
          </a:xfrm>
          <a:prstGeom prst="line">
            <a:avLst/>
          </a:prstGeom>
          <a:ln w="19050">
            <a:solidFill>
              <a:srgbClr val="D6A300"/>
            </a:solidFill>
          </a:ln>
        </p:spPr>
        <p:style>
          <a:lnRef idx="1">
            <a:schemeClr val="accent1"/>
          </a:lnRef>
          <a:fillRef idx="0">
            <a:schemeClr val="accent1"/>
          </a:fillRef>
          <a:effectRef idx="0">
            <a:schemeClr val="accent1"/>
          </a:effectRef>
          <a:fontRef idx="minor">
            <a:schemeClr val="tx1"/>
          </a:fontRef>
        </p:style>
      </p:cxnSp>
      <p:cxnSp>
        <p:nvCxnSpPr>
          <p:cNvPr id="66" name="直接连接符 65"/>
          <p:cNvCxnSpPr/>
          <p:nvPr/>
        </p:nvCxnSpPr>
        <p:spPr>
          <a:xfrm flipV="1">
            <a:off x="4054212" y="5553867"/>
            <a:ext cx="0" cy="262646"/>
          </a:xfrm>
          <a:prstGeom prst="line">
            <a:avLst/>
          </a:prstGeom>
          <a:ln w="19050">
            <a:solidFill>
              <a:srgbClr val="D6A3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68" name="文本框 67"/>
          <p:cNvSpPr txBox="1"/>
          <p:nvPr/>
        </p:nvSpPr>
        <p:spPr>
          <a:xfrm>
            <a:off x="76868" y="4322275"/>
            <a:ext cx="1107996" cy="369332"/>
          </a:xfrm>
          <a:prstGeom prst="rect">
            <a:avLst/>
          </a:prstGeom>
          <a:noFill/>
        </p:spPr>
        <p:txBody>
          <a:bodyPr wrap="none" rtlCol="0">
            <a:spAutoFit/>
          </a:bodyPr>
          <a:lstStyle/>
          <a:p>
            <a:r>
              <a:rPr lang="zh-CN" altLang="en-US" b="1" dirty="0"/>
              <a:t>参数更新</a:t>
            </a:r>
            <a:endParaRPr lang="zh-CN" altLang="en-US" b="1" dirty="0"/>
          </a:p>
        </p:txBody>
      </p:sp>
      <p:pic>
        <p:nvPicPr>
          <p:cNvPr id="71" name="图片 70"/>
          <p:cNvPicPr>
            <a:picLocks noChangeAspect="1"/>
          </p:cNvPicPr>
          <p:nvPr/>
        </p:nvPicPr>
        <p:blipFill rotWithShape="1">
          <a:blip r:embed="rId4"/>
          <a:srcRect l="35921" t="47887" r="62672" b="46469"/>
          <a:stretch>
            <a:fillRect/>
          </a:stretch>
        </p:blipFill>
        <p:spPr>
          <a:xfrm>
            <a:off x="2957083" y="3382607"/>
            <a:ext cx="105934" cy="113859"/>
          </a:xfrm>
          <a:prstGeom prst="rect">
            <a:avLst/>
          </a:prstGeom>
        </p:spPr>
      </p:pic>
      <p:pic>
        <p:nvPicPr>
          <p:cNvPr id="72" name="图片 71"/>
          <p:cNvPicPr>
            <a:picLocks noChangeAspect="1"/>
          </p:cNvPicPr>
          <p:nvPr/>
        </p:nvPicPr>
        <p:blipFill rotWithShape="1">
          <a:blip r:embed="rId4"/>
          <a:srcRect l="35921" t="47887" r="62672" b="46469"/>
          <a:stretch>
            <a:fillRect/>
          </a:stretch>
        </p:blipFill>
        <p:spPr>
          <a:xfrm>
            <a:off x="2888922" y="3827239"/>
            <a:ext cx="105934" cy="113859"/>
          </a:xfrm>
          <a:prstGeom prst="rect">
            <a:avLst/>
          </a:prstGeom>
        </p:spPr>
      </p:pic>
      <p:sp>
        <p:nvSpPr>
          <p:cNvPr id="74" name="文本框 73"/>
          <p:cNvSpPr txBox="1"/>
          <p:nvPr/>
        </p:nvSpPr>
        <p:spPr>
          <a:xfrm>
            <a:off x="2858487" y="3233852"/>
            <a:ext cx="197189" cy="369332"/>
          </a:xfrm>
          <a:prstGeom prst="rect">
            <a:avLst/>
          </a:prstGeom>
          <a:noFill/>
        </p:spPr>
        <p:txBody>
          <a:bodyPr wrap="square">
            <a:spAutoFit/>
          </a:bodyPr>
          <a:lstStyle/>
          <a:p>
            <a:r>
              <a:rPr lang="el-GR" altLang="zh-CN" sz="1800" b="1" dirty="0">
                <a:solidFill>
                  <a:srgbClr val="FF0000"/>
                </a:solidFill>
                <a:latin typeface="Arial Narrow" panose="020B0606020202030204" pitchFamily="34" charset="0"/>
              </a:rPr>
              <a:t>ε</a:t>
            </a:r>
            <a:endParaRPr lang="zh-CN" altLang="en-US" dirty="0">
              <a:solidFill>
                <a:srgbClr val="FF0000"/>
              </a:solidFill>
            </a:endParaRPr>
          </a:p>
        </p:txBody>
      </p:sp>
      <p:sp>
        <p:nvSpPr>
          <p:cNvPr id="75" name="文本框 74"/>
          <p:cNvSpPr txBox="1"/>
          <p:nvPr/>
        </p:nvSpPr>
        <p:spPr>
          <a:xfrm>
            <a:off x="2798862" y="3686323"/>
            <a:ext cx="197189" cy="369332"/>
          </a:xfrm>
          <a:prstGeom prst="rect">
            <a:avLst/>
          </a:prstGeom>
          <a:noFill/>
        </p:spPr>
        <p:txBody>
          <a:bodyPr wrap="square">
            <a:spAutoFit/>
          </a:bodyPr>
          <a:lstStyle/>
          <a:p>
            <a:r>
              <a:rPr lang="el-GR" altLang="zh-CN" sz="1800" b="1" dirty="0">
                <a:solidFill>
                  <a:srgbClr val="FF0000"/>
                </a:solidFill>
                <a:latin typeface="Arial Narrow" panose="020B0606020202030204" pitchFamily="34" charset="0"/>
              </a:rPr>
              <a:t>ε</a:t>
            </a:r>
            <a:endParaRPr lang="zh-CN" altLang="en-US" dirty="0">
              <a:solidFill>
                <a:srgbClr val="FF0000"/>
              </a:solidFill>
            </a:endParaRPr>
          </a:p>
        </p:txBody>
      </p:sp>
      <p:cxnSp>
        <p:nvCxnSpPr>
          <p:cNvPr id="76" name="直接连接符 75"/>
          <p:cNvCxnSpPr/>
          <p:nvPr/>
        </p:nvCxnSpPr>
        <p:spPr>
          <a:xfrm>
            <a:off x="6202728" y="5816513"/>
            <a:ext cx="1528691" cy="9727"/>
          </a:xfrm>
          <a:prstGeom prst="line">
            <a:avLst/>
          </a:prstGeom>
          <a:ln w="19050">
            <a:solidFill>
              <a:srgbClr val="D6A300"/>
            </a:solidFill>
          </a:ln>
        </p:spPr>
        <p:style>
          <a:lnRef idx="1">
            <a:schemeClr val="accent1"/>
          </a:lnRef>
          <a:fillRef idx="0">
            <a:schemeClr val="accent1"/>
          </a:fillRef>
          <a:effectRef idx="0">
            <a:schemeClr val="accent1"/>
          </a:effectRef>
          <a:fontRef idx="minor">
            <a:schemeClr val="tx1"/>
          </a:fontRef>
        </p:style>
      </p:cxnSp>
      <p:cxnSp>
        <p:nvCxnSpPr>
          <p:cNvPr id="77" name="直接连接符 76"/>
          <p:cNvCxnSpPr/>
          <p:nvPr/>
        </p:nvCxnSpPr>
        <p:spPr>
          <a:xfrm flipV="1">
            <a:off x="7731419" y="5550949"/>
            <a:ext cx="0" cy="262646"/>
          </a:xfrm>
          <a:prstGeom prst="line">
            <a:avLst/>
          </a:prstGeom>
          <a:ln w="19050">
            <a:solidFill>
              <a:srgbClr val="D6A3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80" name="直接连接符 79"/>
          <p:cNvCxnSpPr/>
          <p:nvPr/>
        </p:nvCxnSpPr>
        <p:spPr>
          <a:xfrm flipV="1">
            <a:off x="6192179" y="5558730"/>
            <a:ext cx="0" cy="262646"/>
          </a:xfrm>
          <a:prstGeom prst="line">
            <a:avLst/>
          </a:prstGeom>
          <a:ln w="19050">
            <a:solidFill>
              <a:srgbClr val="D6A300"/>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81" name="文本框 80"/>
          <p:cNvSpPr txBox="1"/>
          <p:nvPr/>
        </p:nvSpPr>
        <p:spPr>
          <a:xfrm>
            <a:off x="6450827" y="5868777"/>
            <a:ext cx="1107996" cy="369332"/>
          </a:xfrm>
          <a:prstGeom prst="rect">
            <a:avLst/>
          </a:prstGeom>
          <a:noFill/>
        </p:spPr>
        <p:txBody>
          <a:bodyPr wrap="none" rtlCol="0">
            <a:spAutoFit/>
          </a:bodyPr>
          <a:lstStyle/>
          <a:p>
            <a:r>
              <a:rPr lang="zh-CN" altLang="en-US" b="1" dirty="0"/>
              <a:t>误差变小</a:t>
            </a:r>
            <a:endParaRPr lang="zh-CN" altLang="en-US" b="1" dirty="0"/>
          </a:p>
        </p:txBody>
      </p:sp>
      <p:sp>
        <p:nvSpPr>
          <p:cNvPr id="82" name="文本框 81"/>
          <p:cNvSpPr txBox="1"/>
          <p:nvPr/>
        </p:nvSpPr>
        <p:spPr>
          <a:xfrm>
            <a:off x="8413852" y="2754237"/>
            <a:ext cx="3877985" cy="923330"/>
          </a:xfrm>
          <a:prstGeom prst="rect">
            <a:avLst/>
          </a:prstGeom>
          <a:noFill/>
        </p:spPr>
        <p:txBody>
          <a:bodyPr wrap="none" rtlCol="0">
            <a:spAutoFit/>
          </a:bodyPr>
          <a:lstStyle/>
          <a:p>
            <a:pPr algn="ctr"/>
            <a:r>
              <a:rPr lang="zh-CN" altLang="en-US" b="1" dirty="0"/>
              <a:t>实际情况</a:t>
            </a:r>
            <a:endParaRPr lang="en-US" altLang="zh-CN" b="1" dirty="0"/>
          </a:p>
          <a:p>
            <a:r>
              <a:rPr lang="zh-CN" altLang="en-US" b="1" dirty="0"/>
              <a:t>刚刚所述过程将被重复</a:t>
            </a:r>
            <a:r>
              <a:rPr lang="en-US" altLang="zh-CN" b="1" dirty="0"/>
              <a:t>n</a:t>
            </a:r>
            <a:r>
              <a:rPr lang="zh-CN" altLang="en-US" b="1" dirty="0"/>
              <a:t>次</a:t>
            </a:r>
            <a:endParaRPr lang="en-US" altLang="zh-CN" b="1" dirty="0"/>
          </a:p>
          <a:p>
            <a:r>
              <a:rPr lang="zh-CN" altLang="en-US" b="1" dirty="0"/>
              <a:t>每次需要更新的参数也是成百上千个</a:t>
            </a:r>
            <a:endParaRPr lang="zh-CN" altLang="en-US" b="1" dirty="0"/>
          </a:p>
        </p:txBody>
      </p:sp>
      <p:sp>
        <p:nvSpPr>
          <p:cNvPr id="83" name="文本框 82"/>
          <p:cNvSpPr txBox="1"/>
          <p:nvPr/>
        </p:nvSpPr>
        <p:spPr>
          <a:xfrm>
            <a:off x="8413852" y="3813550"/>
            <a:ext cx="3544467" cy="2308324"/>
          </a:xfrm>
          <a:prstGeom prst="rect">
            <a:avLst/>
          </a:prstGeom>
          <a:noFill/>
        </p:spPr>
        <p:txBody>
          <a:bodyPr wrap="square" rtlCol="0">
            <a:spAutoFit/>
          </a:bodyPr>
          <a:lstStyle/>
          <a:p>
            <a:pPr algn="ctr"/>
            <a:r>
              <a:rPr lang="zh-CN" altLang="en-US" b="1" dirty="0"/>
              <a:t>参数和超参数</a:t>
            </a:r>
            <a:endParaRPr lang="en-US" altLang="zh-CN" b="1" dirty="0"/>
          </a:p>
          <a:p>
            <a:pPr algn="just"/>
            <a:r>
              <a:rPr lang="zh-CN" altLang="en-US" b="1" dirty="0">
                <a:solidFill>
                  <a:srgbClr val="FF0000"/>
                </a:solidFill>
              </a:rPr>
              <a:t>参数</a:t>
            </a:r>
            <a:r>
              <a:rPr lang="zh-CN" altLang="en-US" b="1" dirty="0"/>
              <a:t>：刚刚所述一直在被更新的参数，网络根据所提供数据集自动更新（</a:t>
            </a:r>
            <a:r>
              <a:rPr lang="en-US" altLang="zh-CN" b="1" dirty="0"/>
              <a:t>w</a:t>
            </a:r>
            <a:r>
              <a:rPr lang="zh-CN" altLang="en-US" b="1" dirty="0"/>
              <a:t>，</a:t>
            </a:r>
            <a:r>
              <a:rPr lang="en-US" altLang="zh-CN" b="1" dirty="0"/>
              <a:t>b</a:t>
            </a:r>
            <a:r>
              <a:rPr lang="zh-CN" altLang="en-US" b="1" dirty="0"/>
              <a:t>）</a:t>
            </a:r>
            <a:endParaRPr lang="en-US" altLang="zh-CN" b="1" dirty="0"/>
          </a:p>
          <a:p>
            <a:pPr algn="just"/>
            <a:r>
              <a:rPr lang="zh-CN" altLang="en-US" b="1" dirty="0">
                <a:solidFill>
                  <a:srgbClr val="FF0000"/>
                </a:solidFill>
              </a:rPr>
              <a:t>超参数</a:t>
            </a:r>
            <a:r>
              <a:rPr lang="zh-CN" altLang="en-US" b="1" dirty="0"/>
              <a:t>：不会被更新，在训练之初就已经被设定好，一般需要人为设定并调参（</a:t>
            </a:r>
            <a:r>
              <a:rPr lang="el-GR" altLang="zh-CN" sz="1800" b="1" dirty="0">
                <a:latin typeface="Arial Narrow" panose="020B0606020202030204" pitchFamily="34" charset="0"/>
              </a:rPr>
              <a:t> ε </a:t>
            </a:r>
            <a:r>
              <a:rPr lang="zh-CN" altLang="en-US" sz="1800" b="1" dirty="0">
                <a:latin typeface="Arial Narrow" panose="020B0606020202030204" pitchFamily="34" charset="0"/>
              </a:rPr>
              <a:t>，卷积核数量，卷积核大小等</a:t>
            </a:r>
            <a:r>
              <a:rPr lang="zh-CN" altLang="en-US" b="1" dirty="0"/>
              <a:t>）</a:t>
            </a:r>
            <a:endParaRPr lang="en-US" altLang="zh-CN" b="1" dirty="0"/>
          </a:p>
        </p:txBody>
      </p:sp>
      <p:sp>
        <p:nvSpPr>
          <p:cNvPr id="4" name="文本框 3"/>
          <p:cNvSpPr txBox="1"/>
          <p:nvPr/>
        </p:nvSpPr>
        <p:spPr>
          <a:xfrm>
            <a:off x="233853" y="174576"/>
            <a:ext cx="6152224" cy="584775"/>
          </a:xfrm>
          <a:prstGeom prst="rect">
            <a:avLst/>
          </a:prstGeom>
          <a:noFill/>
        </p:spPr>
        <p:txBody>
          <a:bodyPr wrap="square">
            <a:spAutoFit/>
          </a:bodyPr>
          <a:lstStyle/>
          <a:p>
            <a:r>
              <a:rPr lang="zh-CN" altLang="en-US" sz="3200" b="1" dirty="0">
                <a:solidFill>
                  <a:srgbClr val="003E87"/>
                </a:solidFill>
                <a:latin typeface="微软雅黑" panose="020B0503020204020204" charset="-122"/>
                <a:ea typeface="微软雅黑" panose="020B0503020204020204" charset="-122"/>
                <a:sym typeface="+mn-ea"/>
              </a:rPr>
              <a:t>反向传播算法</a:t>
            </a:r>
            <a:endParaRPr kumimoji="0" lang="en-US" altLang="zh-CN" sz="1800" b="0" i="0" u="none" strike="noStrike" kern="1200" cap="none" spc="0" normalizeH="0" baseline="0" noProof="0" dirty="0">
              <a:ln>
                <a:noFill/>
              </a:ln>
              <a:solidFill>
                <a:srgbClr val="5B9BD5"/>
              </a:solidFill>
              <a:effectLst>
                <a:outerShdw blurRad="38100" dist="25400" dir="5400000" algn="ctr" rotWithShape="0">
                  <a:srgbClr val="6E747A">
                    <a:alpha val="43000"/>
                  </a:srgbClr>
                </a:outerShdw>
              </a:effectLst>
              <a:uLnTx/>
              <a:uFillTx/>
              <a:latin typeface="Calibri"/>
              <a:ea typeface="微软雅黑" panose="020B0503020204020204" charset="-122"/>
              <a:cs typeface="+mn-cs"/>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6"/>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2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71"/>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72"/>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74"/>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7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5"/>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1"/>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6"/>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52"/>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65"/>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66"/>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0"/>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76"/>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77"/>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8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82"/>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8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50" grpId="0" animBg="1"/>
      <p:bldP spid="74" grpId="0"/>
      <p:bldP spid="75" grpId="0"/>
      <p:bldP spid="81" grpId="0"/>
      <p:bldP spid="82" grpId="0"/>
      <p:bldP spid="8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20" y="241935"/>
            <a:ext cx="4550410"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rgbClr val="003E87"/>
                </a:solidFill>
                <a:latin typeface="微软雅黑" panose="020B0503020204020204" charset="-122"/>
                <a:ea typeface="微软雅黑" panose="020B0503020204020204" charset="-122"/>
                <a:sym typeface="Impact" panose="020B0806030902050204" pitchFamily="34" charset="0"/>
              </a:rPr>
              <a:t>评估指标</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graphicFrame>
        <p:nvGraphicFramePr>
          <p:cNvPr id="2" name="表格 1"/>
          <p:cNvGraphicFramePr>
            <a:graphicFrameLocks noGrp="1"/>
          </p:cNvGraphicFramePr>
          <p:nvPr/>
        </p:nvGraphicFramePr>
        <p:xfrm>
          <a:off x="1132558" y="1068951"/>
          <a:ext cx="8585693" cy="1112520"/>
        </p:xfrm>
        <a:graphic>
          <a:graphicData uri="http://schemas.openxmlformats.org/drawingml/2006/table">
            <a:tbl>
              <a:tblPr firstRow="1" bandRow="1">
                <a:tableStyleId>{5C22544A-7EE6-4342-B048-85BDC9FD1C3A}</a:tableStyleId>
              </a:tblPr>
              <a:tblGrid>
                <a:gridCol w="2063321"/>
                <a:gridCol w="3370799"/>
                <a:gridCol w="3151573"/>
              </a:tblGrid>
              <a:tr h="370840">
                <a:tc>
                  <a:txBody>
                    <a:bodyPr/>
                    <a:lstStyle/>
                    <a:p>
                      <a:pPr algn="ctr"/>
                      <a:endParaRPr lang="zh-CN" altLang="en-US" dirty="0"/>
                    </a:p>
                  </a:txBody>
                  <a:tcPr/>
                </a:tc>
                <a:tc>
                  <a:txBody>
                    <a:bodyPr/>
                    <a:lstStyle/>
                    <a:p>
                      <a:pPr algn="ctr"/>
                      <a:r>
                        <a:rPr lang="en-US" altLang="zh-CN" sz="1800" b="1" i="0" kern="1200" dirty="0">
                          <a:solidFill>
                            <a:schemeClr val="lt1"/>
                          </a:solidFill>
                          <a:effectLst/>
                          <a:latin typeface="+mn-lt"/>
                          <a:ea typeface="+mn-ea"/>
                          <a:cs typeface="+mn-cs"/>
                        </a:rPr>
                        <a:t>P(Positives)</a:t>
                      </a:r>
                      <a:endParaRPr lang="zh-CN" altLang="en-US" dirty="0"/>
                    </a:p>
                  </a:txBody>
                  <a:tcPr/>
                </a:tc>
                <a:tc>
                  <a:txBody>
                    <a:bodyPr/>
                    <a:lstStyle/>
                    <a:p>
                      <a:pPr algn="ctr"/>
                      <a:r>
                        <a:rPr lang="en-US" altLang="zh-CN" sz="1800" b="1" i="0" kern="1200" dirty="0">
                          <a:solidFill>
                            <a:schemeClr val="lt1"/>
                          </a:solidFill>
                          <a:effectLst/>
                          <a:latin typeface="+mn-lt"/>
                          <a:ea typeface="+mn-ea"/>
                          <a:cs typeface="+mn-cs"/>
                        </a:rPr>
                        <a:t>N(Negatives)</a:t>
                      </a:r>
                      <a:endParaRPr lang="zh-CN" altLang="en-US" dirty="0"/>
                    </a:p>
                  </a:txBody>
                  <a:tcPr/>
                </a:tc>
              </a:tr>
              <a:tr h="370840">
                <a:tc>
                  <a:txBody>
                    <a:bodyPr/>
                    <a:lstStyle/>
                    <a:p>
                      <a:pPr algn="ctr"/>
                      <a:r>
                        <a:rPr lang="en-US" altLang="zh-CN" sz="1800" b="1" i="0" kern="1200" dirty="0">
                          <a:solidFill>
                            <a:schemeClr val="dk1"/>
                          </a:solidFill>
                          <a:effectLst/>
                          <a:latin typeface="+mn-lt"/>
                          <a:ea typeface="+mn-ea"/>
                          <a:cs typeface="+mn-cs"/>
                        </a:rPr>
                        <a:t>T(Ture)</a:t>
                      </a:r>
                      <a:endParaRPr lang="zh-CN" altLang="en-US" dirty="0"/>
                    </a:p>
                  </a:txBody>
                  <a:tcPr/>
                </a:tc>
                <a:tc>
                  <a:txBody>
                    <a:bodyPr/>
                    <a:lstStyle/>
                    <a:p>
                      <a:pPr algn="ctr"/>
                      <a:r>
                        <a:rPr lang="en-US" altLang="zh-CN" sz="1800" b="0" i="0" kern="1200" dirty="0">
                          <a:solidFill>
                            <a:schemeClr val="dk1"/>
                          </a:solidFill>
                          <a:effectLst/>
                          <a:latin typeface="+mj-lt"/>
                          <a:ea typeface="+mn-ea"/>
                          <a:cs typeface="+mn-cs"/>
                        </a:rPr>
                        <a:t>TP</a:t>
                      </a:r>
                      <a:r>
                        <a:rPr lang="zh-CN" altLang="en-US" sz="1800" b="0" i="0" kern="1200" dirty="0">
                          <a:solidFill>
                            <a:schemeClr val="dk1"/>
                          </a:solidFill>
                          <a:effectLst/>
                          <a:latin typeface="+mj-lt"/>
                          <a:ea typeface="+mn-ea"/>
                          <a:cs typeface="+mn-cs"/>
                        </a:rPr>
                        <a:t>：正样本，预测结果为正</a:t>
                      </a:r>
                      <a:endParaRPr lang="zh-CN" altLang="en-US" dirty="0">
                        <a:latin typeface="+mj-lt"/>
                      </a:endParaRPr>
                    </a:p>
                  </a:txBody>
                  <a:tcPr/>
                </a:tc>
                <a:tc>
                  <a:txBody>
                    <a:bodyPr/>
                    <a:lstStyle/>
                    <a:p>
                      <a:pPr algn="ctr"/>
                      <a:r>
                        <a:rPr lang="en-US" altLang="zh-CN" sz="1800" b="0" i="0" kern="1200" dirty="0">
                          <a:solidFill>
                            <a:schemeClr val="dk1"/>
                          </a:solidFill>
                          <a:effectLst/>
                          <a:latin typeface="+mn-lt"/>
                          <a:ea typeface="+mn-ea"/>
                          <a:cs typeface="+mn-cs"/>
                        </a:rPr>
                        <a:t>TN</a:t>
                      </a:r>
                      <a:r>
                        <a:rPr lang="zh-CN" altLang="en-US" sz="1800" b="0" i="0" kern="1200" dirty="0">
                          <a:solidFill>
                            <a:schemeClr val="dk1"/>
                          </a:solidFill>
                          <a:effectLst/>
                          <a:latin typeface="+mn-lt"/>
                          <a:ea typeface="+mn-ea"/>
                          <a:cs typeface="+mn-cs"/>
                        </a:rPr>
                        <a:t>：负样本，预测结果为正</a:t>
                      </a:r>
                      <a:endParaRPr lang="zh-CN" altLang="en-US" dirty="0"/>
                    </a:p>
                  </a:txBody>
                  <a:tcPr/>
                </a:tc>
              </a:tr>
              <a:tr h="370840">
                <a:tc>
                  <a:txBody>
                    <a:bodyPr/>
                    <a:lstStyle/>
                    <a:p>
                      <a:pPr algn="ctr"/>
                      <a:r>
                        <a:rPr lang="en-US" altLang="zh-CN" sz="1800" b="1" i="0" kern="1200" dirty="0">
                          <a:solidFill>
                            <a:schemeClr val="dk1"/>
                          </a:solidFill>
                          <a:effectLst/>
                          <a:latin typeface="+mn-lt"/>
                          <a:ea typeface="+mn-ea"/>
                          <a:cs typeface="+mn-cs"/>
                        </a:rPr>
                        <a:t>F(False)</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FP</a:t>
                      </a:r>
                      <a:r>
                        <a:rPr lang="zh-CN" altLang="en-US" sz="1800" b="0" i="0" kern="1200" dirty="0">
                          <a:solidFill>
                            <a:schemeClr val="dk1"/>
                          </a:solidFill>
                          <a:effectLst/>
                          <a:latin typeface="+mn-lt"/>
                          <a:ea typeface="+mn-ea"/>
                          <a:cs typeface="+mn-cs"/>
                        </a:rPr>
                        <a:t>：正样本，预测结果为负</a:t>
                      </a:r>
                      <a:endParaRPr lang="zh-CN" altLang="en-US" dirty="0"/>
                    </a:p>
                  </a:txBody>
                  <a:tcPr/>
                </a:tc>
                <a:tc>
                  <a:txBody>
                    <a:bodyPr/>
                    <a:lstStyle/>
                    <a:p>
                      <a:pPr algn="ctr"/>
                      <a:r>
                        <a:rPr lang="en-US" altLang="zh-CN" sz="1800" b="0" i="0" kern="1200" dirty="0">
                          <a:solidFill>
                            <a:schemeClr val="dk1"/>
                          </a:solidFill>
                          <a:effectLst/>
                          <a:latin typeface="+mn-lt"/>
                          <a:ea typeface="+mn-ea"/>
                          <a:cs typeface="+mn-cs"/>
                        </a:rPr>
                        <a:t>FN</a:t>
                      </a:r>
                      <a:r>
                        <a:rPr lang="zh-CN" altLang="en-US" sz="1800" b="0" i="0" kern="1200" dirty="0">
                          <a:solidFill>
                            <a:schemeClr val="dk1"/>
                          </a:solidFill>
                          <a:effectLst/>
                          <a:latin typeface="+mn-lt"/>
                          <a:ea typeface="+mn-ea"/>
                          <a:cs typeface="+mn-cs"/>
                        </a:rPr>
                        <a:t>：负样本，预测结果为负</a:t>
                      </a:r>
                      <a:endParaRPr lang="zh-CN" altLang="en-US" dirty="0"/>
                    </a:p>
                  </a:txBody>
                  <a:tcPr/>
                </a:tc>
              </a:tr>
            </a:tbl>
          </a:graphicData>
        </a:graphic>
      </p:graphicFrame>
      <p:pic>
        <p:nvPicPr>
          <p:cNvPr id="6" name="图片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32558" y="3035548"/>
            <a:ext cx="1935481" cy="2764974"/>
          </a:xfrm>
          <a:prstGeom prst="rect">
            <a:avLst/>
          </a:prstGeom>
          <a:solidFill>
            <a:srgbClr val="FFFFFF">
              <a:shade val="85000"/>
            </a:srgbClr>
          </a:solidFill>
          <a:ln w="88900" cap="sq">
            <a:solidFill>
              <a:srgbClr val="FFFFFF"/>
            </a:solidFill>
            <a:miter lim="800000"/>
            <a:headEnd/>
            <a:tailEnd/>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3" name="文本框 12"/>
          <p:cNvSpPr txBox="1"/>
          <p:nvPr/>
        </p:nvSpPr>
        <p:spPr>
          <a:xfrm>
            <a:off x="1843766" y="2659125"/>
            <a:ext cx="499939" cy="400110"/>
          </a:xfrm>
          <a:prstGeom prst="rect">
            <a:avLst/>
          </a:prstGeom>
          <a:noFill/>
        </p:spPr>
        <p:txBody>
          <a:bodyPr wrap="square" rtlCol="0">
            <a:spAutoFit/>
          </a:bodyPr>
          <a:lstStyle/>
          <a:p>
            <a:r>
              <a:rPr lang="en-US" altLang="zh-CN" sz="2000" b="1" i="0" dirty="0">
                <a:solidFill>
                  <a:srgbClr val="1D1D1F"/>
                </a:solidFill>
                <a:effectLst/>
                <a:latin typeface="SourceSansPro"/>
              </a:rPr>
              <a:t>TP</a:t>
            </a:r>
            <a:endParaRPr lang="zh-CN" altLang="en-US" sz="2000" b="1" dirty="0">
              <a:solidFill>
                <a:schemeClr val="tx1">
                  <a:lumMod val="75000"/>
                  <a:lumOff val="25000"/>
                </a:schemeClr>
              </a:solidFill>
              <a:latin typeface="+mn-ea"/>
              <a:sym typeface="+mn-ea"/>
            </a:endParaRPr>
          </a:p>
        </p:txBody>
      </p:sp>
      <p:sp>
        <p:nvSpPr>
          <p:cNvPr id="15" name="文本框 14"/>
          <p:cNvSpPr txBox="1"/>
          <p:nvPr/>
        </p:nvSpPr>
        <p:spPr>
          <a:xfrm>
            <a:off x="3014773" y="3429000"/>
            <a:ext cx="499939" cy="400110"/>
          </a:xfrm>
          <a:prstGeom prst="rect">
            <a:avLst/>
          </a:prstGeom>
          <a:noFill/>
        </p:spPr>
        <p:txBody>
          <a:bodyPr wrap="square" rtlCol="0">
            <a:spAutoFit/>
          </a:bodyPr>
          <a:lstStyle/>
          <a:p>
            <a:r>
              <a:rPr lang="en-US" altLang="zh-CN" sz="2000" b="1" i="0" dirty="0">
                <a:solidFill>
                  <a:srgbClr val="1D1D1F"/>
                </a:solidFill>
                <a:effectLst/>
                <a:latin typeface="SourceSansPro"/>
              </a:rPr>
              <a:t>FP</a:t>
            </a:r>
            <a:endParaRPr lang="zh-CN" altLang="en-US" sz="2000" b="1" dirty="0">
              <a:solidFill>
                <a:schemeClr val="tx1">
                  <a:lumMod val="75000"/>
                  <a:lumOff val="25000"/>
                </a:schemeClr>
              </a:solidFill>
              <a:latin typeface="+mn-ea"/>
              <a:sym typeface="+mn-ea"/>
            </a:endParaRPr>
          </a:p>
        </p:txBody>
      </p:sp>
      <p:sp>
        <p:nvSpPr>
          <p:cNvPr id="16" name="文本框 15"/>
          <p:cNvSpPr txBox="1"/>
          <p:nvPr/>
        </p:nvSpPr>
        <p:spPr>
          <a:xfrm>
            <a:off x="1225599" y="4418086"/>
            <a:ext cx="499939" cy="400110"/>
          </a:xfrm>
          <a:prstGeom prst="rect">
            <a:avLst/>
          </a:prstGeom>
          <a:noFill/>
        </p:spPr>
        <p:txBody>
          <a:bodyPr wrap="square" rtlCol="0">
            <a:spAutoFit/>
          </a:bodyPr>
          <a:lstStyle/>
          <a:p>
            <a:r>
              <a:rPr lang="en-US" altLang="zh-CN" sz="2000" b="1" i="0" dirty="0">
                <a:solidFill>
                  <a:srgbClr val="1D1D1F"/>
                </a:solidFill>
                <a:effectLst/>
                <a:latin typeface="SourceSansPro"/>
              </a:rPr>
              <a:t>TN</a:t>
            </a:r>
            <a:endParaRPr lang="zh-CN" altLang="en-US" sz="2000" b="1" dirty="0">
              <a:solidFill>
                <a:schemeClr val="tx1">
                  <a:lumMod val="75000"/>
                  <a:lumOff val="25000"/>
                </a:schemeClr>
              </a:solidFill>
              <a:latin typeface="+mn-ea"/>
              <a:sym typeface="+mn-ea"/>
            </a:endParaRPr>
          </a:p>
        </p:txBody>
      </p:sp>
      <p:sp>
        <p:nvSpPr>
          <p:cNvPr id="17" name="文本框 16"/>
          <p:cNvSpPr txBox="1"/>
          <p:nvPr/>
        </p:nvSpPr>
        <p:spPr>
          <a:xfrm>
            <a:off x="2179299" y="4620467"/>
            <a:ext cx="499939" cy="400110"/>
          </a:xfrm>
          <a:prstGeom prst="rect">
            <a:avLst/>
          </a:prstGeom>
          <a:noFill/>
        </p:spPr>
        <p:txBody>
          <a:bodyPr wrap="square" rtlCol="0">
            <a:spAutoFit/>
          </a:bodyPr>
          <a:lstStyle/>
          <a:p>
            <a:r>
              <a:rPr lang="en-US" altLang="zh-CN" sz="2000" b="1" i="0" dirty="0">
                <a:solidFill>
                  <a:srgbClr val="1D1D1F"/>
                </a:solidFill>
                <a:effectLst/>
                <a:latin typeface="SourceSansPro"/>
              </a:rPr>
              <a:t>FN</a:t>
            </a:r>
            <a:endParaRPr lang="zh-CN" altLang="en-US" sz="2000" b="1" dirty="0">
              <a:solidFill>
                <a:schemeClr val="tx1">
                  <a:lumMod val="75000"/>
                  <a:lumOff val="25000"/>
                </a:schemeClr>
              </a:solidFill>
              <a:latin typeface="+mn-ea"/>
              <a:sym typeface="+mn-ea"/>
            </a:endParaRPr>
          </a:p>
        </p:txBody>
      </p:sp>
      <p:cxnSp>
        <p:nvCxnSpPr>
          <p:cNvPr id="20" name="直接箭头连接符 19"/>
          <p:cNvCxnSpPr>
            <a:stCxn id="13" idx="1"/>
          </p:cNvCxnSpPr>
          <p:nvPr/>
        </p:nvCxnSpPr>
        <p:spPr>
          <a:xfrm flipH="1">
            <a:off x="1725538" y="2859180"/>
            <a:ext cx="118228" cy="17636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2" name="直接箭头连接符 21"/>
          <p:cNvCxnSpPr>
            <a:stCxn id="13" idx="2"/>
          </p:cNvCxnSpPr>
          <p:nvPr/>
        </p:nvCxnSpPr>
        <p:spPr>
          <a:xfrm>
            <a:off x="2093736" y="3059235"/>
            <a:ext cx="115494" cy="36976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p:cNvCxnSpPr/>
          <p:nvPr/>
        </p:nvCxnSpPr>
        <p:spPr>
          <a:xfrm flipH="1">
            <a:off x="3050284" y="3800110"/>
            <a:ext cx="154555" cy="20418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6" name="直接箭头连接符 25"/>
          <p:cNvCxnSpPr/>
          <p:nvPr/>
        </p:nvCxnSpPr>
        <p:spPr>
          <a:xfrm flipH="1">
            <a:off x="1331650" y="4702469"/>
            <a:ext cx="74875" cy="20005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8" name="直接箭头连接符 27"/>
          <p:cNvCxnSpPr>
            <a:stCxn id="17" idx="1"/>
          </p:cNvCxnSpPr>
          <p:nvPr/>
        </p:nvCxnSpPr>
        <p:spPr>
          <a:xfrm flipH="1">
            <a:off x="2054177" y="4820522"/>
            <a:ext cx="125122" cy="29506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30" name="直接箭头连接符 29"/>
          <p:cNvCxnSpPr/>
          <p:nvPr/>
        </p:nvCxnSpPr>
        <p:spPr>
          <a:xfrm>
            <a:off x="2513649" y="4902524"/>
            <a:ext cx="249970" cy="21306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pic>
        <p:nvPicPr>
          <p:cNvPr id="32" name="图片 31"/>
          <p:cNvPicPr>
            <a:picLocks noChangeAspect="1"/>
          </p:cNvPicPr>
          <p:nvPr/>
        </p:nvPicPr>
        <p:blipFill rotWithShape="1">
          <a:blip r:embed="rId3"/>
          <a:srcRect b="58706"/>
          <a:stretch>
            <a:fillRect/>
          </a:stretch>
        </p:blipFill>
        <p:spPr>
          <a:xfrm>
            <a:off x="4875530" y="2659125"/>
            <a:ext cx="4486275" cy="1345171"/>
          </a:xfrm>
          <a:prstGeom prst="rect">
            <a:avLst/>
          </a:prstGeom>
        </p:spPr>
      </p:pic>
      <p:sp>
        <p:nvSpPr>
          <p:cNvPr id="35" name="文本框 34"/>
          <p:cNvSpPr txBox="1"/>
          <p:nvPr/>
        </p:nvSpPr>
        <p:spPr>
          <a:xfrm>
            <a:off x="9480033" y="2659125"/>
            <a:ext cx="986429" cy="400110"/>
          </a:xfrm>
          <a:prstGeom prst="rect">
            <a:avLst/>
          </a:prstGeom>
          <a:noFill/>
        </p:spPr>
        <p:txBody>
          <a:bodyPr wrap="square" rtlCol="0">
            <a:spAutoFit/>
          </a:bodyPr>
          <a:lstStyle/>
          <a:p>
            <a:r>
              <a:rPr lang="en-US" altLang="zh-CN" sz="2000" b="1" i="0" dirty="0">
                <a:solidFill>
                  <a:srgbClr val="1D1D1F"/>
                </a:solidFill>
                <a:effectLst/>
                <a:latin typeface="SourceSansPro"/>
              </a:rPr>
              <a:t>= 3</a:t>
            </a:r>
            <a:r>
              <a:rPr lang="en-US" altLang="zh-CN" sz="2000" b="1" dirty="0">
                <a:solidFill>
                  <a:srgbClr val="1D1D1F"/>
                </a:solidFill>
                <a:latin typeface="SourceSansPro"/>
              </a:rPr>
              <a:t>/6</a:t>
            </a:r>
            <a:endParaRPr lang="zh-CN" altLang="en-US" sz="2000" b="1" dirty="0">
              <a:solidFill>
                <a:schemeClr val="tx1">
                  <a:lumMod val="75000"/>
                  <a:lumOff val="25000"/>
                </a:schemeClr>
              </a:solidFill>
              <a:latin typeface="+mn-ea"/>
              <a:sym typeface="+mn-ea"/>
            </a:endParaRPr>
          </a:p>
        </p:txBody>
      </p:sp>
      <p:sp>
        <p:nvSpPr>
          <p:cNvPr id="36" name="文本框 35"/>
          <p:cNvSpPr txBox="1"/>
          <p:nvPr/>
        </p:nvSpPr>
        <p:spPr>
          <a:xfrm>
            <a:off x="9480033" y="3136779"/>
            <a:ext cx="986429" cy="400110"/>
          </a:xfrm>
          <a:prstGeom prst="rect">
            <a:avLst/>
          </a:prstGeom>
          <a:noFill/>
        </p:spPr>
        <p:txBody>
          <a:bodyPr wrap="square" rtlCol="0">
            <a:spAutoFit/>
          </a:bodyPr>
          <a:lstStyle/>
          <a:p>
            <a:r>
              <a:rPr lang="en-US" altLang="zh-CN" sz="2000" b="1" i="0" dirty="0">
                <a:solidFill>
                  <a:srgbClr val="1D1D1F"/>
                </a:solidFill>
                <a:effectLst/>
                <a:latin typeface="SourceSansPro"/>
              </a:rPr>
              <a:t>= 2/4</a:t>
            </a:r>
            <a:endParaRPr lang="zh-CN" altLang="en-US" sz="2000" b="1" dirty="0">
              <a:solidFill>
                <a:schemeClr val="tx1">
                  <a:lumMod val="75000"/>
                  <a:lumOff val="25000"/>
                </a:schemeClr>
              </a:solidFill>
              <a:latin typeface="+mn-ea"/>
              <a:sym typeface="+mn-ea"/>
            </a:endParaRPr>
          </a:p>
        </p:txBody>
      </p:sp>
      <p:sp>
        <p:nvSpPr>
          <p:cNvPr id="37" name="文本框 36"/>
          <p:cNvSpPr txBox="1"/>
          <p:nvPr/>
        </p:nvSpPr>
        <p:spPr>
          <a:xfrm>
            <a:off x="9480033" y="3572443"/>
            <a:ext cx="986429" cy="400110"/>
          </a:xfrm>
          <a:prstGeom prst="rect">
            <a:avLst/>
          </a:prstGeom>
          <a:noFill/>
        </p:spPr>
        <p:txBody>
          <a:bodyPr wrap="square" rtlCol="0">
            <a:spAutoFit/>
          </a:bodyPr>
          <a:lstStyle/>
          <a:p>
            <a:r>
              <a:rPr lang="en-US" altLang="zh-CN" sz="2000" b="1" i="0" dirty="0">
                <a:solidFill>
                  <a:srgbClr val="1D1D1F"/>
                </a:solidFill>
                <a:effectLst/>
                <a:latin typeface="SourceSansPro"/>
              </a:rPr>
              <a:t>= 2/3</a:t>
            </a:r>
            <a:endParaRPr lang="zh-CN" altLang="en-US" sz="2000" b="1" dirty="0">
              <a:solidFill>
                <a:schemeClr val="tx1">
                  <a:lumMod val="75000"/>
                  <a:lumOff val="25000"/>
                </a:schemeClr>
              </a:solidFill>
              <a:latin typeface="+mn-ea"/>
              <a:sym typeface="+mn-ea"/>
            </a:endParaRPr>
          </a:p>
        </p:txBody>
      </p:sp>
      <p:pic>
        <p:nvPicPr>
          <p:cNvPr id="38" name="图片 37"/>
          <p:cNvPicPr>
            <a:picLocks noChangeAspect="1"/>
          </p:cNvPicPr>
          <p:nvPr/>
        </p:nvPicPr>
        <p:blipFill rotWithShape="1">
          <a:blip r:embed="rId3"/>
          <a:srcRect t="82159"/>
          <a:stretch>
            <a:fillRect/>
          </a:stretch>
        </p:blipFill>
        <p:spPr>
          <a:xfrm>
            <a:off x="4875530" y="3998950"/>
            <a:ext cx="4486275" cy="581195"/>
          </a:xfrm>
          <a:prstGeom prst="rect">
            <a:avLst/>
          </a:prstGeom>
        </p:spPr>
      </p:pic>
      <p:sp>
        <p:nvSpPr>
          <p:cNvPr id="39" name="文本框 38"/>
          <p:cNvSpPr txBox="1"/>
          <p:nvPr/>
        </p:nvSpPr>
        <p:spPr>
          <a:xfrm>
            <a:off x="7473324" y="4683406"/>
            <a:ext cx="4410054" cy="615553"/>
          </a:xfrm>
          <a:prstGeom prst="rect">
            <a:avLst/>
          </a:prstGeom>
          <a:noFill/>
        </p:spPr>
        <p:txBody>
          <a:bodyPr wrap="square" rtlCol="0">
            <a:spAutoFit/>
          </a:bodyPr>
          <a:lstStyle/>
          <a:p>
            <a:r>
              <a:rPr lang="zh-CN" altLang="en-US" sz="2000" b="1" dirty="0">
                <a:solidFill>
                  <a:srgbClr val="FF0000"/>
                </a:solidFill>
                <a:latin typeface="SourceSansPro"/>
                <a:sym typeface="+mn-ea"/>
              </a:rPr>
              <a:t>综合考量精度和召回率</a:t>
            </a:r>
            <a:endParaRPr lang="en-US" altLang="zh-CN" sz="2000" b="1" dirty="0">
              <a:solidFill>
                <a:srgbClr val="FF0000"/>
              </a:solidFill>
              <a:latin typeface="SourceSansPro"/>
              <a:sym typeface="+mn-ea"/>
            </a:endParaRPr>
          </a:p>
          <a:p>
            <a:r>
              <a:rPr lang="zh-CN" altLang="en-US" sz="1400" b="1" dirty="0">
                <a:solidFill>
                  <a:srgbClr val="1D1D1F"/>
                </a:solidFill>
                <a:latin typeface="SourceSansPro"/>
                <a:sym typeface="+mn-ea"/>
              </a:rPr>
              <a:t>（计算比较复杂，不做要求，可自行了解计算方法）</a:t>
            </a:r>
            <a:endParaRPr lang="zh-CN" altLang="en-US" sz="1400" b="1" dirty="0">
              <a:solidFill>
                <a:schemeClr val="tx1">
                  <a:lumMod val="75000"/>
                  <a:lumOff val="25000"/>
                </a:schemeClr>
              </a:solidFill>
              <a:latin typeface="+mn-ea"/>
              <a:sym typeface="+mn-ea"/>
            </a:endParaRPr>
          </a:p>
        </p:txBody>
      </p:sp>
      <p:pic>
        <p:nvPicPr>
          <p:cNvPr id="41" name="图片 40"/>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2261" y="5181513"/>
            <a:ext cx="2819644" cy="1135478"/>
          </a:xfrm>
          <a:prstGeom prst="rect">
            <a:avLst/>
          </a:prstGeom>
        </p:spPr>
      </p:pic>
      <p:sp>
        <p:nvSpPr>
          <p:cNvPr id="42" name="矩形 41"/>
          <p:cNvSpPr/>
          <p:nvPr/>
        </p:nvSpPr>
        <p:spPr>
          <a:xfrm>
            <a:off x="4802261" y="3136779"/>
            <a:ext cx="2472745" cy="1459117"/>
          </a:xfrm>
          <a:prstGeom prst="rect">
            <a:avLst/>
          </a:prstGeom>
          <a:noFill/>
          <a:ln w="28575">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箭头: 下 42"/>
          <p:cNvSpPr/>
          <p:nvPr/>
        </p:nvSpPr>
        <p:spPr>
          <a:xfrm>
            <a:off x="5908093" y="4603772"/>
            <a:ext cx="298882" cy="569866"/>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4" name="文本框 43"/>
          <p:cNvSpPr txBox="1"/>
          <p:nvPr/>
        </p:nvSpPr>
        <p:spPr>
          <a:xfrm>
            <a:off x="4707645" y="4754078"/>
            <a:ext cx="1285311" cy="400110"/>
          </a:xfrm>
          <a:prstGeom prst="rect">
            <a:avLst/>
          </a:prstGeom>
          <a:noFill/>
        </p:spPr>
        <p:txBody>
          <a:bodyPr wrap="square" rtlCol="0">
            <a:spAutoFit/>
          </a:bodyPr>
          <a:lstStyle/>
          <a:p>
            <a:r>
              <a:rPr lang="zh-CN" altLang="en-US" sz="2000" b="1" dirty="0">
                <a:solidFill>
                  <a:srgbClr val="1D1D1F"/>
                </a:solidFill>
                <a:latin typeface="SourceSansPro"/>
                <a:sym typeface="+mn-ea"/>
              </a:rPr>
              <a:t>评估常用</a:t>
            </a:r>
            <a:endParaRPr lang="zh-CN" altLang="en-US" sz="2000" b="1" dirty="0">
              <a:solidFill>
                <a:schemeClr val="tx1">
                  <a:lumMod val="75000"/>
                  <a:lumOff val="25000"/>
                </a:schemeClr>
              </a:solidFill>
              <a:latin typeface="+mn-ea"/>
              <a:sym typeface="+mn-ea"/>
            </a:endParaRPr>
          </a:p>
        </p:txBody>
      </p:sp>
    </p:spTree>
  </p:cSld>
  <p:clrMapOvr>
    <a:masterClrMapping/>
  </p:clrMapOvr>
  <p:transition spd="slow"/>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2"/>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3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3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42"/>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43"/>
                                        </p:tgtEl>
                                        <p:attrNameLst>
                                          <p:attrName>style.visibility</p:attrName>
                                        </p:attrNameLst>
                                      </p:cBhvr>
                                      <p:to>
                                        <p:strVal val="visible"/>
                                      </p:to>
                                    </p:set>
                                  </p:childTnLst>
                                </p:cTn>
                              </p:par>
                              <p:par>
                                <p:cTn id="55" presetID="1" presetClass="entr" presetSubtype="0" fill="hold" grpId="0" nodeType="withEffect">
                                  <p:stCondLst>
                                    <p:cond delay="0"/>
                                  </p:stCondLst>
                                  <p:childTnLst>
                                    <p:set>
                                      <p:cBhvr>
                                        <p:cTn id="56" dur="1" fill="hold">
                                          <p:stCondLst>
                                            <p:cond delay="0"/>
                                          </p:stCondLst>
                                        </p:cTn>
                                        <p:tgtEl>
                                          <p:spTgt spid="44"/>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15" grpId="0"/>
      <p:bldP spid="16" grpId="0"/>
      <p:bldP spid="17" grpId="0"/>
      <p:bldP spid="35" grpId="0"/>
      <p:bldP spid="36" grpId="0"/>
      <p:bldP spid="37" grpId="0"/>
      <p:bldP spid="39" grpId="0"/>
      <p:bldP spid="42" grpId="0" animBg="1"/>
      <p:bldP spid="43" grpId="0" animBg="1"/>
      <p:bldP spid="44"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图片 18" descr="d6702bf7edd564d4a9c1ab28636d582"/>
          <p:cNvPicPr>
            <a:picLocks noChangeAspect="1"/>
          </p:cNvPicPr>
          <p:nvPr/>
        </p:nvPicPr>
        <p:blipFill>
          <a:blip r:embed="rId1">
            <a:alphaModFix amt="20000"/>
            <a:biLevel thresh="50000"/>
          </a:blip>
          <a:stretch>
            <a:fillRect/>
          </a:stretch>
        </p:blipFill>
        <p:spPr>
          <a:xfrm rot="21180000">
            <a:off x="-3265805" y="915670"/>
            <a:ext cx="11118215" cy="6254115"/>
          </a:xfrm>
          <a:prstGeom prst="rect">
            <a:avLst/>
          </a:prstGeom>
        </p:spPr>
      </p:pic>
      <p:pic>
        <p:nvPicPr>
          <p:cNvPr id="20" name="图片 19" descr="a1e3b93fe99adb80bfd13dc8bc31466"/>
          <p:cNvPicPr>
            <a:picLocks noChangeAspect="1"/>
          </p:cNvPicPr>
          <p:nvPr/>
        </p:nvPicPr>
        <p:blipFill>
          <a:blip r:embed="rId2">
            <a:alphaModFix amt="20000"/>
            <a:biLevel thresh="50000"/>
          </a:blip>
          <a:stretch>
            <a:fillRect/>
          </a:stretch>
        </p:blipFill>
        <p:spPr>
          <a:xfrm>
            <a:off x="2596026" y="261493"/>
            <a:ext cx="13744575" cy="8566150"/>
          </a:xfrm>
          <a:prstGeom prst="rect">
            <a:avLst/>
          </a:prstGeom>
        </p:spPr>
      </p:pic>
      <p:sp>
        <p:nvSpPr>
          <p:cNvPr id="11" name="剪去同侧角的矩形 10"/>
          <p:cNvSpPr/>
          <p:nvPr/>
        </p:nvSpPr>
        <p:spPr>
          <a:xfrm>
            <a:off x="451485" y="394335"/>
            <a:ext cx="11284585" cy="756285"/>
          </a:xfrm>
          <a:prstGeom prst="snip2Same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2" name="图片 111" descr="scut racing"/>
          <p:cNvPicPr>
            <a:picLocks noChangeAspect="1"/>
          </p:cNvPicPr>
          <p:nvPr>
            <p:custDataLst>
              <p:tags r:id="rId3"/>
            </p:custDataLst>
          </p:nvPr>
        </p:nvPicPr>
        <p:blipFill>
          <a:blip r:embed="rId4"/>
          <a:stretch>
            <a:fillRect/>
          </a:stretch>
        </p:blipFill>
        <p:spPr>
          <a:xfrm>
            <a:off x="378460" y="591185"/>
            <a:ext cx="2331720" cy="375920"/>
          </a:xfrm>
          <a:prstGeom prst="rect">
            <a:avLst/>
          </a:prstGeom>
        </p:spPr>
      </p:pic>
      <p:sp>
        <p:nvSpPr>
          <p:cNvPr id="9" name="矩形 8"/>
          <p:cNvSpPr/>
          <p:nvPr/>
        </p:nvSpPr>
        <p:spPr>
          <a:xfrm>
            <a:off x="451485" y="1212485"/>
            <a:ext cx="11284585" cy="5316855"/>
          </a:xfrm>
          <a:prstGeom prst="rect">
            <a:avLst/>
          </a:prstGeom>
          <a:solidFill>
            <a:srgbClr val="FAFAFA"/>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2400" dirty="0">
              <a:solidFill>
                <a:schemeClr val="tx1"/>
              </a:solidFill>
            </a:endParaRPr>
          </a:p>
        </p:txBody>
      </p:sp>
      <p:sp>
        <p:nvSpPr>
          <p:cNvPr id="39" name="文本框 38"/>
          <p:cNvSpPr txBox="1"/>
          <p:nvPr>
            <p:custDataLst>
              <p:tags r:id="rId5"/>
            </p:custDataLst>
          </p:nvPr>
        </p:nvSpPr>
        <p:spPr>
          <a:xfrm>
            <a:off x="853440" y="1331426"/>
            <a:ext cx="7728585" cy="523220"/>
          </a:xfrm>
          <a:prstGeom prst="rect">
            <a:avLst/>
          </a:prstGeom>
          <a:noFill/>
        </p:spPr>
        <p:txBody>
          <a:bodyPr wrap="square" rtlCol="0">
            <a:spAutoFit/>
          </a:bodyPr>
          <a:lstStyle/>
          <a:p>
            <a:r>
              <a:rPr lang="zh-CN" altLang="en-US" sz="2800" b="1" dirty="0">
                <a:solidFill>
                  <a:srgbClr val="254894"/>
                </a:solidFill>
              </a:rPr>
              <a:t>评价指标</a:t>
            </a:r>
            <a:endParaRPr lang="zh-CN" altLang="en-US" sz="2800" b="1" dirty="0">
              <a:solidFill>
                <a:srgbClr val="254894"/>
              </a:solidFill>
            </a:endParaRPr>
          </a:p>
        </p:txBody>
      </p:sp>
      <p:sp>
        <p:nvSpPr>
          <p:cNvPr id="5" name="文本框 4"/>
          <p:cNvSpPr txBox="1"/>
          <p:nvPr/>
        </p:nvSpPr>
        <p:spPr>
          <a:xfrm>
            <a:off x="1391920" y="1795100"/>
            <a:ext cx="10513692" cy="1446550"/>
          </a:xfrm>
          <a:prstGeom prst="rect">
            <a:avLst/>
          </a:prstGeom>
          <a:noFill/>
        </p:spPr>
        <p:txBody>
          <a:bodyPr wrap="square" rtlCol="0">
            <a:spAutoFit/>
          </a:bodyPr>
          <a:lstStyle/>
          <a:p>
            <a:pPr algn="just"/>
            <a:r>
              <a:rPr lang="en-US" altLang="zh-CN" sz="2200" b="1" dirty="0">
                <a:latin typeface="+mn-ea"/>
              </a:rPr>
              <a:t>1.</a:t>
            </a:r>
            <a:r>
              <a:rPr lang="zh-CN" altLang="en-US" sz="2200" b="1" dirty="0">
                <a:latin typeface="+mn-ea"/>
              </a:rPr>
              <a:t>正确肯定（</a:t>
            </a:r>
            <a:r>
              <a:rPr lang="en-US" altLang="zh-CN" sz="2200" b="1" dirty="0" err="1">
                <a:latin typeface="+mn-ea"/>
              </a:rPr>
              <a:t>TruePositive,TP</a:t>
            </a:r>
            <a:r>
              <a:rPr lang="zh-CN" altLang="en-US" sz="2200" b="1" dirty="0">
                <a:latin typeface="+mn-ea"/>
              </a:rPr>
              <a:t>）：预测为真，实际为真</a:t>
            </a:r>
            <a:endParaRPr lang="zh-CN" altLang="en-US" sz="2200" b="1" dirty="0">
              <a:latin typeface="+mn-ea"/>
            </a:endParaRPr>
          </a:p>
          <a:p>
            <a:pPr algn="just"/>
            <a:r>
              <a:rPr lang="en-US" altLang="zh-CN" sz="2200" b="1" dirty="0">
                <a:latin typeface="+mn-ea"/>
              </a:rPr>
              <a:t>2.</a:t>
            </a:r>
            <a:r>
              <a:rPr lang="zh-CN" altLang="en-US" sz="2200" b="1" dirty="0">
                <a:latin typeface="+mn-ea"/>
              </a:rPr>
              <a:t>正确否定（</a:t>
            </a:r>
            <a:r>
              <a:rPr lang="en-US" altLang="zh-CN" sz="2200" b="1" dirty="0" err="1">
                <a:latin typeface="+mn-ea"/>
              </a:rPr>
              <a:t>TrueNegative,TN</a:t>
            </a:r>
            <a:r>
              <a:rPr lang="zh-CN" altLang="en-US" sz="2200" b="1" dirty="0">
                <a:latin typeface="+mn-ea"/>
              </a:rPr>
              <a:t>）：预测为假，实际为假</a:t>
            </a:r>
            <a:endParaRPr lang="zh-CN" altLang="en-US" sz="2200" b="1" dirty="0">
              <a:latin typeface="+mn-ea"/>
            </a:endParaRPr>
          </a:p>
          <a:p>
            <a:pPr algn="just"/>
            <a:r>
              <a:rPr lang="en-US" altLang="zh-CN" sz="2200" b="1" dirty="0">
                <a:latin typeface="+mn-ea"/>
              </a:rPr>
              <a:t>3.</a:t>
            </a:r>
            <a:r>
              <a:rPr lang="zh-CN" altLang="en-US" sz="2200" b="1" dirty="0">
                <a:latin typeface="+mn-ea"/>
              </a:rPr>
              <a:t>错误肯定（</a:t>
            </a:r>
            <a:r>
              <a:rPr lang="en-US" altLang="zh-CN" sz="2200" b="1" dirty="0" err="1">
                <a:latin typeface="+mn-ea"/>
              </a:rPr>
              <a:t>FalsePositive,FP</a:t>
            </a:r>
            <a:r>
              <a:rPr lang="zh-CN" altLang="en-US" sz="2200" b="1" dirty="0">
                <a:latin typeface="+mn-ea"/>
              </a:rPr>
              <a:t>）：预测为真，实际为假</a:t>
            </a:r>
            <a:endParaRPr lang="zh-CN" altLang="en-US" sz="2200" b="1" dirty="0">
              <a:latin typeface="+mn-ea"/>
            </a:endParaRPr>
          </a:p>
          <a:p>
            <a:pPr algn="just"/>
            <a:r>
              <a:rPr lang="en-US" altLang="zh-CN" sz="2200" b="1" dirty="0">
                <a:latin typeface="+mn-ea"/>
              </a:rPr>
              <a:t>4.</a:t>
            </a:r>
            <a:r>
              <a:rPr lang="zh-CN" altLang="en-US" sz="2200" b="1" dirty="0">
                <a:latin typeface="+mn-ea"/>
              </a:rPr>
              <a:t>错误否定（</a:t>
            </a:r>
            <a:r>
              <a:rPr lang="en-US" altLang="zh-CN" sz="2200" b="1" dirty="0" err="1">
                <a:latin typeface="+mn-ea"/>
              </a:rPr>
              <a:t>FalseNegative,FN</a:t>
            </a:r>
            <a:r>
              <a:rPr lang="zh-CN" altLang="en-US" sz="2200" b="1" dirty="0">
                <a:latin typeface="+mn-ea"/>
              </a:rPr>
              <a:t>）：预测为假，实际为真</a:t>
            </a:r>
            <a:endParaRPr lang="zh-CN" altLang="en-US" sz="2200" dirty="0">
              <a:latin typeface="+mn-ea"/>
            </a:endParaRPr>
          </a:p>
        </p:txBody>
      </p:sp>
      <mc:AlternateContent xmlns:mc="http://schemas.openxmlformats.org/markup-compatibility/2006">
        <mc:Choice xmlns:a14="http://schemas.microsoft.com/office/drawing/2010/main" Requires="a14">
          <p:sp>
            <p:nvSpPr>
              <p:cNvPr id="2" name="文本框 1"/>
              <p:cNvSpPr txBox="1"/>
              <p:nvPr/>
            </p:nvSpPr>
            <p:spPr>
              <a:xfrm>
                <a:off x="178187" y="5003355"/>
                <a:ext cx="6523921" cy="400110"/>
              </a:xfrm>
              <a:prstGeom prst="rect">
                <a:avLst/>
              </a:prstGeom>
              <a:noFill/>
            </p:spPr>
            <p:txBody>
              <a:bodyPr wrap="square" rtlCol="0">
                <a:spAutoFit/>
              </a:bodyPr>
              <a:lstStyle/>
              <a:p>
                <a:pPr algn="just">
                  <a:lnSpc>
                    <a:spcPts val="1200"/>
                  </a:lnSpc>
                  <a:spcAft>
                    <a:spcPts val="1200"/>
                  </a:spcAft>
                </a:pPr>
                <a14:m>
                  <m:oMathPara xmlns:m="http://schemas.openxmlformats.org/officeDocument/2006/math">
                    <m:oMathParaPr>
                      <m:jc m:val="centerGroup"/>
                    </m:oMathParaPr>
                    <m:oMath xmlns:m="http://schemas.openxmlformats.org/officeDocument/2006/math">
                      <m:m>
                        <m:mPr>
                          <m:mcs>
                            <m:mc>
                              <m:mcPr>
                                <m:count m:val="2"/>
                                <m:mcJc m:val="center"/>
                              </m:mcPr>
                            </m:mc>
                          </m:mcs>
                          <m:plcHide m:val="on"/>
                          <m:ctrlPr>
                            <a:rPr lang="zh-CN" altLang="zh-CN" sz="1800" i="1" smtClean="0">
                              <a:effectLst/>
                              <a:latin typeface="Cambria Math" panose="02040503050406030204" charset="0"/>
                              <a:ea typeface="Cambria Math" panose="02040503050406030204" charset="0"/>
                              <a:cs typeface="Times New Roman" panose="02020503050405090304" pitchFamily="18" charset="0"/>
                            </a:rPr>
                          </m:ctrlPr>
                        </m:mPr>
                        <m:mr>
                          <m:e/>
                          <m:e>
                            <m:r>
                              <m:rPr>
                                <m:nor/>
                              </m:rPr>
                              <a:rPr lang="en-US" altLang="zh-CN" sz="1800" i="1">
                                <a:effectLst/>
                                <a:latin typeface="等线" panose="02010600030101010101" charset="-122"/>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m:t>
                            </m:r>
                            <m:r>
                              <m:rPr>
                                <m:nor/>
                              </m:rPr>
                              <a:rPr lang="en-US" altLang="zh-CN" sz="1800">
                                <a:effectLst/>
                                <a:latin typeface="等线" panose="02010600030101010101" charset="-122"/>
                                <a:ea typeface="等线" panose="02010600030101010101" charset="-122"/>
                                <a:cs typeface="Times New Roman" panose="02020503050405090304" pitchFamily="18" charset="0"/>
                              </a:rPr>
                              <m:t>准确率</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Accuracy</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r>
                              <a:rPr lang="en-US" altLang="zh-CN" sz="1800">
                                <a:effectLst/>
                                <a:latin typeface="Cambria Math" panose="02040503050406030204" charset="0"/>
                                <a:ea typeface="等线" panose="02010600030101010101" charset="-122"/>
                                <a:cs typeface="Times New Roman" panose="02020503050405090304" pitchFamily="18" charset="0"/>
                              </a:rPr>
                              <m:t>=</m:t>
                            </m:r>
                            <m:f>
                              <m:fPr>
                                <m:ctrlPr>
                                  <a:rPr lang="zh-CN" altLang="zh-CN" sz="1800" i="1">
                                    <a:effectLst/>
                                    <a:latin typeface="Cambria Math" panose="02040503050406030204" charset="0"/>
                                    <a:ea typeface="Cambria Math" panose="02040503050406030204" charset="0"/>
                                    <a:cs typeface="Times New Roman" panose="02020503050405090304" pitchFamily="18" charset="0"/>
                                  </a:rPr>
                                </m:ctrlPr>
                              </m:fPr>
                              <m:num>
                                <m:r>
                                  <m:rPr>
                                    <m:sty m:val="p"/>
                                  </m:rPr>
                                  <a:rPr lang="en-US" altLang="zh-CN" sz="1800">
                                    <a:effectLst/>
                                    <a:latin typeface="Cambria Math" panose="02040503050406030204" charset="0"/>
                                    <a:ea typeface="等线" panose="02010600030101010101" charset="-122"/>
                                    <a:cs typeface="Times New Roman" panose="02020503050405090304" pitchFamily="18" charset="0"/>
                                  </a:rPr>
                                  <m:t>TP</m:t>
                                </m:r>
                                <m:r>
                                  <a:rPr lang="en-US" altLang="zh-CN" sz="1800">
                                    <a:effectLst/>
                                    <a:latin typeface="Cambria Math" panose="02040503050406030204" charset="0"/>
                                    <a:ea typeface="等线" panose="02010600030101010101" charset="-122"/>
                                    <a:cs typeface="Times New Roman" panose="02020503050405090304" pitchFamily="18" charset="0"/>
                                  </a:rPr>
                                  <m:t>+</m:t>
                                </m:r>
                                <m:r>
                                  <m:rPr>
                                    <m:sty m:val="p"/>
                                  </m:rPr>
                                  <a:rPr lang="en-US" altLang="zh-CN" sz="1800">
                                    <a:effectLst/>
                                    <a:latin typeface="Cambria Math" panose="02040503050406030204" charset="0"/>
                                    <a:ea typeface="等线" panose="02010600030101010101" charset="-122"/>
                                    <a:cs typeface="Times New Roman" panose="02020503050405090304" pitchFamily="18" charset="0"/>
                                  </a:rPr>
                                  <m:t>TN</m:t>
                                </m:r>
                              </m:num>
                              <m:den>
                                <m:r>
                                  <m:rPr>
                                    <m:sty m:val="p"/>
                                  </m:rPr>
                                  <a:rPr lang="en-US" altLang="zh-CN" sz="1800">
                                    <a:effectLst/>
                                    <a:latin typeface="Cambria Math" panose="02040503050406030204" charset="0"/>
                                    <a:ea typeface="等线" panose="02010600030101010101" charset="-122"/>
                                    <a:cs typeface="Times New Roman" panose="02020503050405090304" pitchFamily="18" charset="0"/>
                                  </a:rPr>
                                  <m:t>TP</m:t>
                                </m:r>
                                <m:r>
                                  <a:rPr lang="en-US" altLang="zh-CN" sz="1800">
                                    <a:effectLst/>
                                    <a:latin typeface="Cambria Math" panose="02040503050406030204" charset="0"/>
                                    <a:ea typeface="等线" panose="02010600030101010101" charset="-122"/>
                                    <a:cs typeface="Times New Roman" panose="02020503050405090304" pitchFamily="18" charset="0"/>
                                  </a:rPr>
                                  <m:t>+</m:t>
                                </m:r>
                                <m:r>
                                  <m:rPr>
                                    <m:sty m:val="p"/>
                                  </m:rPr>
                                  <a:rPr lang="en-US" altLang="zh-CN" sz="1800">
                                    <a:effectLst/>
                                    <a:latin typeface="Cambria Math" panose="02040503050406030204" charset="0"/>
                                    <a:ea typeface="等线" panose="02010600030101010101" charset="-122"/>
                                    <a:cs typeface="Times New Roman" panose="02020503050405090304" pitchFamily="18" charset="0"/>
                                  </a:rPr>
                                  <m:t>TN</m:t>
                                </m:r>
                                <m:r>
                                  <a:rPr lang="en-US" altLang="zh-CN" sz="1800">
                                    <a:effectLst/>
                                    <a:latin typeface="Cambria Math" panose="02040503050406030204" charset="0"/>
                                    <a:ea typeface="等线" panose="02010600030101010101" charset="-122"/>
                                    <a:cs typeface="Times New Roman" panose="02020503050405090304" pitchFamily="18" charset="0"/>
                                  </a:rPr>
                                  <m:t>+</m:t>
                                </m:r>
                                <m:r>
                                  <m:rPr>
                                    <m:sty m:val="p"/>
                                  </m:rPr>
                                  <a:rPr lang="en-US" altLang="zh-CN" sz="1800">
                                    <a:effectLst/>
                                    <a:latin typeface="Cambria Math" panose="02040503050406030204" charset="0"/>
                                    <a:ea typeface="等线" panose="02010600030101010101" charset="-122"/>
                                    <a:cs typeface="Times New Roman" panose="02020503050405090304" pitchFamily="18" charset="0"/>
                                  </a:rPr>
                                  <m:t>FP</m:t>
                                </m:r>
                                <m:r>
                                  <a:rPr lang="en-US" altLang="zh-CN" sz="1800">
                                    <a:effectLst/>
                                    <a:latin typeface="Cambria Math" panose="02040503050406030204" charset="0"/>
                                    <a:ea typeface="等线" panose="02010600030101010101" charset="-122"/>
                                    <a:cs typeface="Times New Roman" panose="02020503050405090304" pitchFamily="18" charset="0"/>
                                  </a:rPr>
                                  <m:t>+</m:t>
                                </m:r>
                                <m:r>
                                  <m:rPr>
                                    <m:sty m:val="p"/>
                                  </m:rPr>
                                  <a:rPr lang="en-US" altLang="zh-CN" sz="1800">
                                    <a:effectLst/>
                                    <a:latin typeface="Cambria Math" panose="02040503050406030204" charset="0"/>
                                    <a:ea typeface="等线" panose="02010600030101010101" charset="-122"/>
                                    <a:cs typeface="Times New Roman" panose="02020503050405090304" pitchFamily="18" charset="0"/>
                                  </a:rPr>
                                  <m:t>FN</m:t>
                                </m:r>
                              </m:den>
                            </m:f>
                          </m:e>
                        </m:mr>
                        <m:mr>
                          <m:e/>
                          <m:e>
                            <m:r>
                              <m:rPr>
                                <m:nor/>
                              </m:rPr>
                              <a:rPr lang="en-US" altLang="zh-CN" sz="1800" i="1">
                                <a:effectLst/>
                                <a:latin typeface="等线" panose="02010600030101010101" charset="-122"/>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m:t>
                            </m:r>
                            <m:r>
                              <m:rPr>
                                <m:nor/>
                              </m:rPr>
                              <a:rPr lang="en-US" altLang="zh-CN" sz="1800">
                                <a:effectLst/>
                                <a:latin typeface="等线" panose="02010600030101010101" charset="-122"/>
                                <a:ea typeface="等线" panose="02010600030101010101" charset="-122"/>
                                <a:cs typeface="Times New Roman" panose="02020503050405090304" pitchFamily="18" charset="0"/>
                              </a:rPr>
                              <m:t>精确率</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Precision</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r>
                              <a:rPr lang="en-US" altLang="zh-CN" sz="1800">
                                <a:effectLst/>
                                <a:latin typeface="Cambria Math" panose="02040503050406030204" charset="0"/>
                                <a:ea typeface="等线" panose="02010600030101010101" charset="-122"/>
                                <a:cs typeface="Times New Roman" panose="02020503050405090304" pitchFamily="18" charset="0"/>
                              </a:rPr>
                              <m:t>=</m:t>
                            </m:r>
                            <m:f>
                              <m:fPr>
                                <m:ctrlPr>
                                  <a:rPr lang="zh-CN" altLang="zh-CN" sz="1800" i="1">
                                    <a:effectLst/>
                                    <a:latin typeface="Cambria Math" panose="02040503050406030204" charset="0"/>
                                    <a:ea typeface="Cambria Math" panose="02040503050406030204" charset="0"/>
                                    <a:cs typeface="Times New Roman" panose="02020503050405090304" pitchFamily="18" charset="0"/>
                                  </a:rPr>
                                </m:ctrlPr>
                              </m:fPr>
                              <m:num>
                                <m:r>
                                  <m:rPr>
                                    <m:sty m:val="p"/>
                                  </m:rPr>
                                  <a:rPr lang="en-US" altLang="zh-CN" sz="1800">
                                    <a:effectLst/>
                                    <a:latin typeface="Cambria Math" panose="02040503050406030204" charset="0"/>
                                    <a:ea typeface="等线" panose="02010600030101010101" charset="-122"/>
                                    <a:cs typeface="Times New Roman" panose="02020503050405090304" pitchFamily="18" charset="0"/>
                                  </a:rPr>
                                  <m:t>TP</m:t>
                                </m:r>
                              </m:num>
                              <m:den>
                                <m:r>
                                  <m:rPr>
                                    <m:sty m:val="p"/>
                                  </m:rPr>
                                  <a:rPr lang="en-US" altLang="zh-CN" sz="1800">
                                    <a:effectLst/>
                                    <a:latin typeface="Cambria Math" panose="02040503050406030204" charset="0"/>
                                    <a:ea typeface="等线" panose="02010600030101010101" charset="-122"/>
                                    <a:cs typeface="Times New Roman" panose="02020503050405090304" pitchFamily="18" charset="0"/>
                                  </a:rPr>
                                  <m:t>TP</m:t>
                                </m:r>
                                <m:r>
                                  <a:rPr lang="en-US" altLang="zh-CN" sz="1800">
                                    <a:effectLst/>
                                    <a:latin typeface="Cambria Math" panose="02040503050406030204" charset="0"/>
                                    <a:ea typeface="等线" panose="02010600030101010101" charset="-122"/>
                                    <a:cs typeface="Times New Roman" panose="02020503050405090304" pitchFamily="18" charset="0"/>
                                  </a:rPr>
                                  <m:t>+</m:t>
                                </m:r>
                                <m:r>
                                  <m:rPr>
                                    <m:sty m:val="p"/>
                                  </m:rPr>
                                  <a:rPr lang="en-US" altLang="zh-CN" sz="1800">
                                    <a:effectLst/>
                                    <a:latin typeface="Cambria Math" panose="02040503050406030204" charset="0"/>
                                    <a:ea typeface="等线" panose="02010600030101010101" charset="-122"/>
                                    <a:cs typeface="Times New Roman" panose="02020503050405090304" pitchFamily="18" charset="0"/>
                                  </a:rPr>
                                  <m:t>FP</m:t>
                                </m:r>
                              </m:den>
                            </m:f>
                          </m:e>
                        </m:mr>
                        <m:mr>
                          <m:e/>
                          <m:e>
                            <m:r>
                              <m:rPr>
                                <m:nor/>
                              </m:rPr>
                              <a:rPr lang="en-US" altLang="zh-CN" sz="1800" i="1">
                                <a:effectLst/>
                                <a:latin typeface="等线" panose="02010600030101010101" charset="-122"/>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m:t>
                            </m:r>
                            <m:r>
                              <m:rPr>
                                <m:nor/>
                              </m:rPr>
                              <a:rPr lang="en-US" altLang="zh-CN" sz="1800">
                                <a:effectLst/>
                                <a:latin typeface="等线" panose="02010600030101010101" charset="-122"/>
                                <a:ea typeface="等线" panose="02010600030101010101" charset="-122"/>
                                <a:cs typeface="Times New Roman" panose="02020503050405090304" pitchFamily="18" charset="0"/>
                              </a:rPr>
                              <m:t>召回率</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box>
                              <m:boxPr>
                                <m:ctrlPr>
                                  <a:rPr lang="zh-CN" altLang="zh-CN" sz="1800" i="1">
                                    <a:effectLst/>
                                    <a:latin typeface="Cambria Math" panose="02040503050406030204" charset="0"/>
                                    <a:ea typeface="Cambria Math" panose="02040503050406030204" charset="0"/>
                                    <a:cs typeface="Times New Roman" panose="02020503050405090304" pitchFamily="18" charset="0"/>
                                  </a:rPr>
                                </m:ctrlPr>
                              </m:boxPr>
                              <m:e>
                                <m:r>
                                  <a:rPr lang="en-US" altLang="zh-CN" sz="1800">
                                    <a:effectLst/>
                                    <a:latin typeface="Cambria Math" panose="02040503050406030204" charset="0"/>
                                    <a:ea typeface="等线" panose="02010600030101010101" charset="-122"/>
                                    <a:cs typeface="Times New Roman" panose="02020503050405090304" pitchFamily="18" charset="0"/>
                                  </a:rPr>
                                  <m:t> </m:t>
                                </m:r>
                              </m:e>
                            </m:box>
                            <m:r>
                              <m:rPr>
                                <m:nor/>
                              </m:rPr>
                              <a:rPr lang="en-US" altLang="zh-CN" sz="1800" i="1">
                                <a:effectLst/>
                                <a:latin typeface="等线" panose="02010600030101010101" charset="-122"/>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Recall</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r>
                              <a:rPr lang="en-US" altLang="zh-CN" sz="1800">
                                <a:effectLst/>
                                <a:latin typeface="Cambria Math" panose="02040503050406030204" charset="0"/>
                                <a:ea typeface="等线" panose="02010600030101010101" charset="-122"/>
                                <a:cs typeface="Times New Roman" panose="02020503050405090304" pitchFamily="18" charset="0"/>
                              </a:rPr>
                              <m:t>=</m:t>
                            </m:r>
                            <m:f>
                              <m:fPr>
                                <m:ctrlPr>
                                  <a:rPr lang="zh-CN" altLang="zh-CN" sz="1800" i="1">
                                    <a:effectLst/>
                                    <a:latin typeface="Cambria Math" panose="02040503050406030204" charset="0"/>
                                    <a:ea typeface="Cambria Math" panose="02040503050406030204" charset="0"/>
                                    <a:cs typeface="Times New Roman" panose="02020503050405090304" pitchFamily="18" charset="0"/>
                                  </a:rPr>
                                </m:ctrlPr>
                              </m:fPr>
                              <m:num>
                                <m:r>
                                  <m:rPr>
                                    <m:sty m:val="p"/>
                                  </m:rPr>
                                  <a:rPr lang="en-US" altLang="zh-CN" sz="1800">
                                    <a:effectLst/>
                                    <a:latin typeface="Cambria Math" panose="02040503050406030204" charset="0"/>
                                    <a:ea typeface="等线" panose="02010600030101010101" charset="-122"/>
                                    <a:cs typeface="Times New Roman" panose="02020503050405090304" pitchFamily="18" charset="0"/>
                                  </a:rPr>
                                  <m:t>TP</m:t>
                                </m:r>
                              </m:num>
                              <m:den>
                                <m:r>
                                  <m:rPr>
                                    <m:sty m:val="p"/>
                                  </m:rPr>
                                  <a:rPr lang="en-US" altLang="zh-CN" sz="1800">
                                    <a:effectLst/>
                                    <a:latin typeface="Cambria Math" panose="02040503050406030204" charset="0"/>
                                    <a:ea typeface="等线" panose="02010600030101010101" charset="-122"/>
                                    <a:cs typeface="Times New Roman" panose="02020503050405090304" pitchFamily="18" charset="0"/>
                                  </a:rPr>
                                  <m:t>TP</m:t>
                                </m:r>
                                <m:r>
                                  <a:rPr lang="en-US" altLang="zh-CN" sz="1800">
                                    <a:effectLst/>
                                    <a:latin typeface="Cambria Math" panose="02040503050406030204" charset="0"/>
                                    <a:ea typeface="等线" panose="02010600030101010101" charset="-122"/>
                                    <a:cs typeface="Times New Roman" panose="02020503050405090304" pitchFamily="18" charset="0"/>
                                  </a:rPr>
                                  <m:t>+</m:t>
                                </m:r>
                                <m:r>
                                  <m:rPr>
                                    <m:sty m:val="p"/>
                                  </m:rPr>
                                  <a:rPr lang="en-US" altLang="zh-CN" sz="1800">
                                    <a:effectLst/>
                                    <a:latin typeface="Cambria Math" panose="02040503050406030204" charset="0"/>
                                    <a:ea typeface="等线" panose="02010600030101010101" charset="-122"/>
                                    <a:cs typeface="Times New Roman" panose="02020503050405090304" pitchFamily="18" charset="0"/>
                                  </a:rPr>
                                  <m:t>FN</m:t>
                                </m:r>
                              </m:den>
                            </m:f>
                          </m:e>
                        </m:mr>
                        <m:mr>
                          <m:e/>
                          <m:e>
                            <m:r>
                              <m:rPr>
                                <m:nor/>
                              </m:rPr>
                              <a:rPr lang="en-US" altLang="zh-CN" sz="1800" i="1">
                                <a:effectLst/>
                                <a:latin typeface="等线" panose="02010600030101010101" charset="-122"/>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F</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1</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score</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box>
                              <m:boxPr>
                                <m:ctrlPr>
                                  <a:rPr lang="zh-CN" altLang="zh-CN" sz="1800" i="1">
                                    <a:effectLst/>
                                    <a:latin typeface="Cambria Math" panose="02040503050406030204" charset="0"/>
                                    <a:ea typeface="Cambria Math" panose="02040503050406030204" charset="0"/>
                                    <a:cs typeface="Times New Roman" panose="02020503050405090304" pitchFamily="18" charset="0"/>
                                  </a:rPr>
                                </m:ctrlPr>
                              </m:boxPr>
                              <m:e>
                                <m:r>
                                  <a:rPr lang="en-US" altLang="zh-CN" sz="1800">
                                    <a:effectLst/>
                                    <a:latin typeface="Cambria Math" panose="02040503050406030204" charset="0"/>
                                    <a:ea typeface="等线" panose="02010600030101010101" charset="-122"/>
                                    <a:cs typeface="Times New Roman" panose="02020503050405090304" pitchFamily="18" charset="0"/>
                                  </a:rPr>
                                  <m:t> </m:t>
                                </m:r>
                              </m:e>
                            </m:box>
                            <m:r>
                              <m:rPr>
                                <m:nor/>
                              </m:rPr>
                              <a:rPr lang="en-US" altLang="zh-CN" sz="1800" i="1">
                                <a:effectLst/>
                                <a:latin typeface="等线" panose="02010600030101010101" charset="-122"/>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F</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1</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r>
                              <a:rPr lang="en-US" altLang="zh-CN" sz="1800">
                                <a:effectLst/>
                                <a:latin typeface="Cambria Math" panose="02040503050406030204" charset="0"/>
                                <a:ea typeface="等线" panose="02010600030101010101" charset="-122"/>
                                <a:cs typeface="Times New Roman" panose="02020503050405090304" pitchFamily="18" charset="0"/>
                              </a:rPr>
                              <m:t>=</m:t>
                            </m:r>
                            <m:f>
                              <m:fPr>
                                <m:ctrlPr>
                                  <a:rPr lang="zh-CN" altLang="zh-CN" sz="1800" i="1">
                                    <a:effectLst/>
                                    <a:latin typeface="Cambria Math" panose="02040503050406030204" charset="0"/>
                                    <a:ea typeface="Cambria Math" panose="02040503050406030204" charset="0"/>
                                    <a:cs typeface="Times New Roman" panose="02020503050405090304" pitchFamily="18" charset="0"/>
                                  </a:rPr>
                                </m:ctrlPr>
                              </m:fPr>
                              <m:num>
                                <m:r>
                                  <a:rPr lang="en-US" altLang="zh-CN" sz="1800">
                                    <a:effectLst/>
                                    <a:latin typeface="Cambria Math" panose="02040503050406030204" charset="0"/>
                                    <a:ea typeface="等线" panose="02010600030101010101" charset="-122"/>
                                    <a:cs typeface="Times New Roman" panose="02020503050405090304" pitchFamily="18" charset="0"/>
                                  </a:rPr>
                                  <m:t>2</m:t>
                                </m:r>
                                <m:r>
                                  <a:rPr lang="en-US" altLang="zh-CN" sz="1800">
                                    <a:effectLst/>
                                    <a:latin typeface="Cambria Math" panose="02040503050406030204" charset="0"/>
                                    <a:ea typeface="等线" panose="02010600030101010101" charset="-122"/>
                                    <a:cs typeface="Times New Roman" panose="02020503050405090304" pitchFamily="18" charset="0"/>
                                  </a:rPr>
                                  <m:t>×</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Precision</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r>
                                  <a:rPr lang="en-US" altLang="zh-CN" sz="1800">
                                    <a:effectLst/>
                                    <a:latin typeface="Cambria Math" panose="02040503050406030204" charset="0"/>
                                    <a:ea typeface="等线" panose="02010600030101010101" charset="-122"/>
                                    <a:cs typeface="Times New Roman" panose="02020503050405090304" pitchFamily="18" charset="0"/>
                                  </a:rPr>
                                  <m:t>×</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Recall</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num>
                              <m:den>
                                <m:r>
                                  <m:rPr>
                                    <m:nor/>
                                  </m:rPr>
                                  <a:rPr lang="en-US" altLang="zh-CN" sz="1800" i="1">
                                    <a:effectLst/>
                                    <a:latin typeface="等线" panose="02010600030101010101" charset="-122"/>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Precision</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r>
                                  <a:rPr lang="en-US" altLang="zh-CN" sz="1800">
                                    <a:effectLst/>
                                    <a:latin typeface="Cambria Math" panose="02040503050406030204" charset="0"/>
                                    <a:ea typeface="等线" panose="02010600030101010101" charset="-122"/>
                                    <a:cs typeface="Times New Roman" panose="02020503050405090304" pitchFamily="18" charset="0"/>
                                  </a:rPr>
                                  <m:t>+</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r>
                                  <m:rPr>
                                    <m:nor/>
                                  </m:rPr>
                                  <a:rPr lang="en-US" altLang="zh-CN" sz="1800">
                                    <a:effectLst/>
                                    <a:latin typeface="Georgia" panose="02040502050405090303" pitchFamily="18" charset="0"/>
                                    <a:ea typeface="等线" panose="02010600030101010101" charset="-122"/>
                                    <a:cs typeface="Times New Roman" panose="02020503050405090304" pitchFamily="18" charset="0"/>
                                  </a:rPr>
                                  <m:t>Recall</m:t>
                                </m:r>
                                <m:r>
                                  <m:rPr>
                                    <m:nor/>
                                  </m:rPr>
                                  <a:rPr lang="en-US" altLang="zh-CN" sz="1800" i="1">
                                    <a:effectLst/>
                                    <a:latin typeface="等线" panose="02010600030101010101" charset="-122"/>
                                    <a:ea typeface="等线" panose="02010600030101010101" charset="-122"/>
                                    <a:cs typeface="Times New Roman" panose="02020503050405090304" pitchFamily="18" charset="0"/>
                                  </a:rPr>
                                  <m:t> </m:t>
                                </m:r>
                              </m:den>
                            </m:f>
                          </m:e>
                        </m:mr>
                        <m:mr>
                          <m:e/>
                          <m:e/>
                        </m:mr>
                      </m:m>
                    </m:oMath>
                  </m:oMathPara>
                </a14:m>
                <a:endParaRPr lang="zh-CN" altLang="zh-CN" sz="1800" dirty="0">
                  <a:effectLst/>
                  <a:latin typeface="Georgia" panose="02040502050405090303" pitchFamily="18" charset="0"/>
                  <a:ea typeface="等线" panose="02010600030101010101" charset="-122"/>
                  <a:cs typeface="Times New Roman" panose="02020503050405090304" pitchFamily="18" charset="0"/>
                </a:endParaRPr>
              </a:p>
            </p:txBody>
          </p:sp>
        </mc:Choice>
        <mc:Fallback>
          <p:sp>
            <p:nvSpPr>
              <p:cNvPr id="2" name="文本框 1"/>
              <p:cNvSpPr txBox="1">
                <a:spLocks noRot="1" noChangeAspect="1" noMove="1" noResize="1" noEditPoints="1" noAdjustHandles="1" noChangeArrowheads="1" noChangeShapeType="1" noTextEdit="1"/>
              </p:cNvSpPr>
              <p:nvPr/>
            </p:nvSpPr>
            <p:spPr>
              <a:xfrm>
                <a:off x="178187" y="5003355"/>
                <a:ext cx="6523921" cy="400110"/>
              </a:xfrm>
              <a:prstGeom prst="rect">
                <a:avLst/>
              </a:prstGeom>
              <a:blipFill rotWithShape="1">
                <a:blip r:embed="rId6"/>
                <a:stretch>
                  <a:fillRect l="-6" t="-306986" r="5" b="62"/>
                </a:stretch>
              </a:blipFill>
            </p:spPr>
            <p:txBody>
              <a:bodyPr/>
              <a:lstStyle/>
              <a:p>
                <a:r>
                  <a:rPr lang="zh-CN" altLang="en-US">
                    <a:noFill/>
                  </a:rPr>
                  <a:t> </a:t>
                </a:r>
              </a:p>
            </p:txBody>
          </p:sp>
        </mc:Fallback>
      </mc:AlternateContent>
      <p:pic>
        <p:nvPicPr>
          <p:cNvPr id="7" name="图片 6"/>
          <p:cNvPicPr>
            <a:picLocks noChangeAspect="1"/>
          </p:cNvPicPr>
          <p:nvPr/>
        </p:nvPicPr>
        <p:blipFill>
          <a:blip r:embed="rId7"/>
          <a:stretch>
            <a:fillRect/>
          </a:stretch>
        </p:blipFill>
        <p:spPr>
          <a:xfrm>
            <a:off x="6093777" y="3539539"/>
            <a:ext cx="4322720" cy="2280235"/>
          </a:xfrm>
          <a:prstGeom prst="rect">
            <a:avLst/>
          </a:prstGeom>
        </p:spPr>
      </p:pic>
    </p:spTree>
    <p:custDataLst>
      <p:tags r:id="rId8"/>
    </p:custData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20" y="241935"/>
            <a:ext cx="548952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4</a:t>
            </a: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、构建神经网络的基本步骤</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sp>
        <p:nvSpPr>
          <p:cNvPr id="83" name="文本框 82"/>
          <p:cNvSpPr txBox="1"/>
          <p:nvPr/>
        </p:nvSpPr>
        <p:spPr>
          <a:xfrm>
            <a:off x="918845" y="1148020"/>
            <a:ext cx="9304948" cy="1200329"/>
          </a:xfrm>
          <a:prstGeom prst="rect">
            <a:avLst/>
          </a:prstGeom>
          <a:noFill/>
        </p:spPr>
        <p:txBody>
          <a:bodyPr wrap="square" rtlCol="0">
            <a:spAutoFit/>
          </a:bodyPr>
          <a:lstStyle/>
          <a:p>
            <a:pPr algn="ctr"/>
            <a:r>
              <a:rPr lang="zh-CN" altLang="en-US" sz="3600" b="1"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使用</a:t>
            </a:r>
            <a:r>
              <a:rPr lang="en-US" altLang="zh-CN" sz="3600" b="1" dirty="0" err="1">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PyTorch</a:t>
            </a:r>
            <a:r>
              <a:rPr lang="zh-CN" altLang="en-US" sz="3600" b="1"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基于</a:t>
            </a:r>
            <a:r>
              <a:rPr lang="en-US" altLang="zh-CN" sz="3600" b="1"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CNN</a:t>
            </a:r>
            <a:r>
              <a:rPr lang="zh-CN" altLang="en-US" sz="3600" b="1"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构建一个简单的图像分类网络进行训练和测试</a:t>
            </a:r>
            <a:endParaRPr lang="zh-CN" altLang="en-US" sz="3600" b="1"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p:txBody>
      </p:sp>
      <p:cxnSp>
        <p:nvCxnSpPr>
          <p:cNvPr id="85" name="直接连接符 84"/>
          <p:cNvCxnSpPr/>
          <p:nvPr/>
        </p:nvCxnSpPr>
        <p:spPr>
          <a:xfrm>
            <a:off x="358140" y="1141095"/>
            <a:ext cx="294449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9" name="文本框 8"/>
          <p:cNvSpPr txBox="1"/>
          <p:nvPr/>
        </p:nvSpPr>
        <p:spPr>
          <a:xfrm>
            <a:off x="3755579" y="2458888"/>
            <a:ext cx="4806572" cy="3785652"/>
          </a:xfrm>
          <a:prstGeom prst="rect">
            <a:avLst/>
          </a:prstGeom>
          <a:noFill/>
        </p:spPr>
        <p:txBody>
          <a:bodyPr wrap="none" rtlCol="0">
            <a:spAutoFit/>
          </a:bodyPr>
          <a:lstStyle/>
          <a:p>
            <a:r>
              <a:rPr lang="en-US" altLang="zh-CN" sz="2400" b="1" dirty="0">
                <a:solidFill>
                  <a:srgbClr val="002060"/>
                </a:solidFill>
              </a:rPr>
              <a:t>1</a:t>
            </a:r>
            <a:r>
              <a:rPr lang="zh-CN" altLang="en-US" sz="2400" b="1" dirty="0">
                <a:solidFill>
                  <a:srgbClr val="002060"/>
                </a:solidFill>
              </a:rPr>
              <a:t>、导入包</a:t>
            </a:r>
            <a:endParaRPr lang="en-US" altLang="zh-CN" sz="2400" b="1" dirty="0">
              <a:solidFill>
                <a:srgbClr val="002060"/>
              </a:solidFill>
            </a:endParaRPr>
          </a:p>
          <a:p>
            <a:r>
              <a:rPr lang="en-US" altLang="zh-CN" sz="2400" b="1" dirty="0">
                <a:solidFill>
                  <a:srgbClr val="002060"/>
                </a:solidFill>
              </a:rPr>
              <a:t>2</a:t>
            </a:r>
            <a:r>
              <a:rPr lang="zh-CN" altLang="en-US" sz="2400" b="1" dirty="0">
                <a:solidFill>
                  <a:srgbClr val="002060"/>
                </a:solidFill>
              </a:rPr>
              <a:t>、构建</a:t>
            </a:r>
            <a:r>
              <a:rPr lang="en-US" altLang="zh-CN" sz="2400" b="1" dirty="0">
                <a:solidFill>
                  <a:srgbClr val="002060"/>
                </a:solidFill>
              </a:rPr>
              <a:t>transforms</a:t>
            </a:r>
            <a:r>
              <a:rPr lang="zh-CN" altLang="en-US" sz="2400" b="1" dirty="0">
                <a:solidFill>
                  <a:srgbClr val="002060"/>
                </a:solidFill>
              </a:rPr>
              <a:t>（图像预处理）</a:t>
            </a:r>
            <a:endParaRPr lang="en-US" altLang="zh-CN" sz="2400" b="1" dirty="0">
              <a:solidFill>
                <a:srgbClr val="002060"/>
              </a:solidFill>
            </a:endParaRPr>
          </a:p>
          <a:p>
            <a:r>
              <a:rPr lang="en-US" altLang="zh-CN" sz="2400" b="1" dirty="0">
                <a:solidFill>
                  <a:srgbClr val="002060"/>
                </a:solidFill>
              </a:rPr>
              <a:t>3</a:t>
            </a:r>
            <a:r>
              <a:rPr lang="zh-CN" altLang="en-US" sz="2400" b="1" dirty="0">
                <a:solidFill>
                  <a:srgbClr val="002060"/>
                </a:solidFill>
              </a:rPr>
              <a:t>、设置超参数</a:t>
            </a:r>
            <a:endParaRPr lang="en-US" altLang="zh-CN" sz="2400" b="1" dirty="0">
              <a:solidFill>
                <a:srgbClr val="002060"/>
              </a:solidFill>
            </a:endParaRPr>
          </a:p>
          <a:p>
            <a:r>
              <a:rPr lang="en-US" altLang="zh-CN" sz="2400" b="1" dirty="0">
                <a:solidFill>
                  <a:srgbClr val="002060"/>
                </a:solidFill>
              </a:rPr>
              <a:t>4</a:t>
            </a:r>
            <a:r>
              <a:rPr lang="zh-CN" altLang="en-US" sz="2400" b="1" dirty="0">
                <a:solidFill>
                  <a:srgbClr val="002060"/>
                </a:solidFill>
              </a:rPr>
              <a:t>、加载数据集</a:t>
            </a:r>
            <a:endParaRPr lang="en-US" altLang="zh-CN" sz="2400" b="1" dirty="0">
              <a:solidFill>
                <a:srgbClr val="002060"/>
              </a:solidFill>
            </a:endParaRPr>
          </a:p>
          <a:p>
            <a:r>
              <a:rPr lang="en-US" altLang="zh-CN" sz="2400" b="1" dirty="0">
                <a:solidFill>
                  <a:srgbClr val="002060"/>
                </a:solidFill>
              </a:rPr>
              <a:t>5</a:t>
            </a:r>
            <a:r>
              <a:rPr lang="zh-CN" altLang="en-US" sz="2400" b="1" dirty="0">
                <a:solidFill>
                  <a:srgbClr val="002060"/>
                </a:solidFill>
              </a:rPr>
              <a:t>、构建网络模型</a:t>
            </a:r>
            <a:endParaRPr lang="en-US" altLang="zh-CN" sz="2400" b="1" dirty="0">
              <a:solidFill>
                <a:srgbClr val="002060"/>
              </a:solidFill>
            </a:endParaRPr>
          </a:p>
          <a:p>
            <a:r>
              <a:rPr lang="en-US" altLang="zh-CN" sz="2400" b="1" dirty="0">
                <a:solidFill>
                  <a:srgbClr val="002060"/>
                </a:solidFill>
              </a:rPr>
              <a:t>6</a:t>
            </a:r>
            <a:r>
              <a:rPr lang="zh-CN" altLang="en-US" sz="2400" b="1" dirty="0">
                <a:solidFill>
                  <a:srgbClr val="002060"/>
                </a:solidFill>
              </a:rPr>
              <a:t>、定义损失函数、定义优化器</a:t>
            </a:r>
            <a:endParaRPr lang="en-US" altLang="zh-CN" sz="2400" b="1" dirty="0">
              <a:solidFill>
                <a:srgbClr val="002060"/>
              </a:solidFill>
            </a:endParaRPr>
          </a:p>
          <a:p>
            <a:r>
              <a:rPr lang="en-US" altLang="zh-CN" sz="2400" b="1" dirty="0">
                <a:solidFill>
                  <a:srgbClr val="002060"/>
                </a:solidFill>
              </a:rPr>
              <a:t>7</a:t>
            </a:r>
            <a:r>
              <a:rPr lang="zh-CN" altLang="en-US" sz="2400" b="1" dirty="0">
                <a:solidFill>
                  <a:srgbClr val="002060"/>
                </a:solidFill>
              </a:rPr>
              <a:t>、定义训练方法</a:t>
            </a:r>
            <a:endParaRPr lang="en-US" altLang="zh-CN" sz="2400" b="1" dirty="0">
              <a:solidFill>
                <a:srgbClr val="002060"/>
              </a:solidFill>
            </a:endParaRPr>
          </a:p>
          <a:p>
            <a:r>
              <a:rPr lang="en-US" altLang="zh-CN" sz="2400" b="1" dirty="0">
                <a:solidFill>
                  <a:srgbClr val="002060"/>
                </a:solidFill>
              </a:rPr>
              <a:t>8</a:t>
            </a:r>
            <a:r>
              <a:rPr lang="zh-CN" altLang="en-US" sz="2400" b="1" dirty="0">
                <a:solidFill>
                  <a:srgbClr val="002060"/>
                </a:solidFill>
              </a:rPr>
              <a:t>、训练网络模型、保存训练模型</a:t>
            </a:r>
            <a:endParaRPr lang="en-US" altLang="zh-CN" sz="2400" b="1" dirty="0">
              <a:solidFill>
                <a:srgbClr val="002060"/>
              </a:solidFill>
            </a:endParaRPr>
          </a:p>
          <a:p>
            <a:r>
              <a:rPr lang="en-US" altLang="zh-CN" sz="2400" b="1" dirty="0">
                <a:solidFill>
                  <a:srgbClr val="002060"/>
                </a:solidFill>
              </a:rPr>
              <a:t>9</a:t>
            </a:r>
            <a:r>
              <a:rPr lang="zh-CN" altLang="en-US" sz="2400" b="1" dirty="0">
                <a:solidFill>
                  <a:srgbClr val="002060"/>
                </a:solidFill>
              </a:rPr>
              <a:t>、定义测试方法</a:t>
            </a:r>
            <a:endParaRPr lang="en-US" altLang="zh-CN" sz="2400" b="1" dirty="0">
              <a:solidFill>
                <a:srgbClr val="002060"/>
              </a:solidFill>
            </a:endParaRPr>
          </a:p>
          <a:p>
            <a:r>
              <a:rPr lang="en-US" altLang="zh-CN" sz="2400" b="1" dirty="0">
                <a:solidFill>
                  <a:srgbClr val="002060"/>
                </a:solidFill>
              </a:rPr>
              <a:t>10</a:t>
            </a:r>
            <a:r>
              <a:rPr lang="zh-CN" altLang="en-US" sz="2400" b="1" dirty="0">
                <a:solidFill>
                  <a:srgbClr val="002060"/>
                </a:solidFill>
              </a:rPr>
              <a:t>、加载训练模型、输出测试结果</a:t>
            </a:r>
            <a:endParaRPr lang="zh-CN" altLang="en-US" sz="2400" b="1" dirty="0">
              <a:solidFill>
                <a:srgbClr val="002060"/>
              </a:solidFill>
            </a:endParaRPr>
          </a:p>
        </p:txBody>
      </p:sp>
    </p:spTree>
  </p:cSld>
  <p:clrMapOvr>
    <a:masterClrMapping/>
  </p:clrMapOvr>
  <p:transition spd="slow"/>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20" y="241935"/>
            <a:ext cx="3854157"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3200" b="1" dirty="0">
                <a:solidFill>
                  <a:srgbClr val="003E87"/>
                </a:solidFill>
                <a:latin typeface="微软雅黑" panose="020B0503020204020204" charset="-122"/>
                <a:ea typeface="微软雅黑" panose="020B0503020204020204" charset="-122"/>
                <a:sym typeface="Impact" panose="020B0806030902050204" pitchFamily="34" charset="0"/>
              </a:rPr>
              <a:t>锥桶图像分类</a:t>
            </a: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数据集</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cxnSp>
        <p:nvCxnSpPr>
          <p:cNvPr id="85" name="直接连接符 84"/>
          <p:cNvCxnSpPr/>
          <p:nvPr/>
        </p:nvCxnSpPr>
        <p:spPr>
          <a:xfrm>
            <a:off x="358140" y="1141095"/>
            <a:ext cx="294449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pic>
        <p:nvPicPr>
          <p:cNvPr id="3" name="图片 2"/>
          <p:cNvPicPr>
            <a:picLocks noChangeAspect="1"/>
          </p:cNvPicPr>
          <p:nvPr/>
        </p:nvPicPr>
        <p:blipFill rotWithShape="1">
          <a:blip r:embed="rId2">
            <a:extLst>
              <a:ext uri="{28A0092B-C50C-407E-A947-70E740481C1C}">
                <a14:useLocalDpi xmlns:a14="http://schemas.microsoft.com/office/drawing/2010/main" val="0"/>
              </a:ext>
            </a:extLst>
          </a:blip>
          <a:srcRect l="34574" t="10867" r="33600" b="8425"/>
          <a:stretch>
            <a:fillRect/>
          </a:stretch>
        </p:blipFill>
        <p:spPr>
          <a:xfrm>
            <a:off x="7856830" y="241935"/>
            <a:ext cx="4138930" cy="6260487"/>
          </a:xfrm>
          <a:prstGeom prst="rect">
            <a:avLst/>
          </a:prstGeom>
        </p:spPr>
      </p:pic>
      <p:sp>
        <p:nvSpPr>
          <p:cNvPr id="2" name="文本框 1"/>
          <p:cNvSpPr txBox="1"/>
          <p:nvPr/>
        </p:nvSpPr>
        <p:spPr>
          <a:xfrm>
            <a:off x="325119" y="1400175"/>
            <a:ext cx="7423529" cy="1938020"/>
          </a:xfrm>
          <a:prstGeom prst="rect">
            <a:avLst/>
          </a:prstGeom>
          <a:noFill/>
        </p:spPr>
        <p:txBody>
          <a:bodyPr wrap="square" rtlCol="0">
            <a:spAutoFit/>
          </a:bodyPr>
          <a:lstStyle/>
          <a:p>
            <a:r>
              <a:rPr lang="en-US" altLang="zh-CN" sz="2400" b="1" dirty="0">
                <a:solidFill>
                  <a:srgbClr val="002060"/>
                </a:solidFill>
              </a:rPr>
              <a:t>1</a:t>
            </a:r>
            <a:r>
              <a:rPr lang="zh-CN" altLang="en-US" sz="2400" b="1" dirty="0">
                <a:solidFill>
                  <a:srgbClr val="002060"/>
                </a:solidFill>
              </a:rPr>
              <a:t>、数据集为图像分类数据集，包含三个类别：</a:t>
            </a:r>
            <a:r>
              <a:rPr lang="en-US" altLang="zh-CN" sz="2400" b="1" dirty="0">
                <a:solidFill>
                  <a:srgbClr val="002060"/>
                </a:solidFill>
              </a:rPr>
              <a:t>blue</a:t>
            </a:r>
            <a:r>
              <a:rPr lang="zh-CN" altLang="en-US" sz="2400" b="1" dirty="0">
                <a:solidFill>
                  <a:srgbClr val="002060"/>
                </a:solidFill>
              </a:rPr>
              <a:t>、</a:t>
            </a:r>
            <a:r>
              <a:rPr lang="en-US" altLang="zh-CN" sz="2400" b="1" dirty="0">
                <a:solidFill>
                  <a:srgbClr val="002060"/>
                </a:solidFill>
              </a:rPr>
              <a:t>red</a:t>
            </a:r>
            <a:r>
              <a:rPr lang="zh-CN" altLang="en-US" sz="2400" b="1" dirty="0">
                <a:solidFill>
                  <a:srgbClr val="002060"/>
                </a:solidFill>
              </a:rPr>
              <a:t>、</a:t>
            </a:r>
            <a:r>
              <a:rPr lang="en-US" altLang="zh-CN" sz="2400" b="1" dirty="0">
                <a:solidFill>
                  <a:srgbClr val="002060"/>
                </a:solidFill>
              </a:rPr>
              <a:t>yellow</a:t>
            </a:r>
            <a:r>
              <a:rPr lang="zh-CN" altLang="en-US" sz="2400" b="1" dirty="0">
                <a:solidFill>
                  <a:srgbClr val="002060"/>
                </a:solidFill>
              </a:rPr>
              <a:t>；</a:t>
            </a:r>
            <a:endParaRPr lang="en-US" altLang="zh-CN" sz="2400" b="1" dirty="0">
              <a:solidFill>
                <a:srgbClr val="002060"/>
              </a:solidFill>
            </a:endParaRPr>
          </a:p>
          <a:p>
            <a:r>
              <a:rPr lang="en-US" altLang="zh-CN" sz="2400" b="1" dirty="0">
                <a:solidFill>
                  <a:srgbClr val="002060"/>
                </a:solidFill>
              </a:rPr>
              <a:t>2</a:t>
            </a:r>
            <a:r>
              <a:rPr lang="zh-CN" altLang="en-US" sz="2400" b="1" dirty="0">
                <a:solidFill>
                  <a:srgbClr val="002060"/>
                </a:solidFill>
              </a:rPr>
              <a:t>、数据集包括一个训练集</a:t>
            </a:r>
            <a:r>
              <a:rPr lang="en-US" altLang="zh-CN" sz="2400" b="1" dirty="0">
                <a:solidFill>
                  <a:srgbClr val="002060"/>
                </a:solidFill>
              </a:rPr>
              <a:t>train</a:t>
            </a:r>
            <a:r>
              <a:rPr lang="zh-CN" altLang="en-US" sz="2400" b="1" dirty="0">
                <a:solidFill>
                  <a:srgbClr val="002060"/>
                </a:solidFill>
              </a:rPr>
              <a:t>共</a:t>
            </a:r>
            <a:r>
              <a:rPr lang="en-US" altLang="zh-CN" sz="2400" b="1" dirty="0">
                <a:solidFill>
                  <a:srgbClr val="002060"/>
                </a:solidFill>
              </a:rPr>
              <a:t>1298</a:t>
            </a:r>
            <a:r>
              <a:rPr lang="zh-CN" altLang="en-US" sz="2400" b="1" dirty="0">
                <a:solidFill>
                  <a:srgbClr val="002060"/>
                </a:solidFill>
              </a:rPr>
              <a:t>张，两个验证集</a:t>
            </a:r>
            <a:r>
              <a:rPr lang="en-US" altLang="zh-CN" sz="2400" b="1" dirty="0">
                <a:solidFill>
                  <a:srgbClr val="002060"/>
                </a:solidFill>
              </a:rPr>
              <a:t>test1</a:t>
            </a:r>
            <a:r>
              <a:rPr lang="zh-CN" altLang="en-US" sz="2400" b="1" dirty="0">
                <a:solidFill>
                  <a:srgbClr val="002060"/>
                </a:solidFill>
              </a:rPr>
              <a:t>共</a:t>
            </a:r>
            <a:r>
              <a:rPr lang="en-US" altLang="zh-CN" sz="2400" b="1" dirty="0">
                <a:solidFill>
                  <a:srgbClr val="002060"/>
                </a:solidFill>
              </a:rPr>
              <a:t>217</a:t>
            </a:r>
            <a:r>
              <a:rPr lang="zh-CN" altLang="en-US" sz="2400" b="1" dirty="0">
                <a:solidFill>
                  <a:srgbClr val="002060"/>
                </a:solidFill>
              </a:rPr>
              <a:t>张和</a:t>
            </a:r>
            <a:r>
              <a:rPr lang="en-US" altLang="zh-CN" sz="2400" b="1" dirty="0">
                <a:solidFill>
                  <a:srgbClr val="002060"/>
                </a:solidFill>
              </a:rPr>
              <a:t>test2</a:t>
            </a:r>
            <a:r>
              <a:rPr lang="zh-CN" altLang="en-US" sz="2400" b="1" dirty="0">
                <a:solidFill>
                  <a:srgbClr val="002060"/>
                </a:solidFill>
              </a:rPr>
              <a:t>共</a:t>
            </a:r>
            <a:r>
              <a:rPr lang="en-US" altLang="zh-CN" sz="2400" b="1" dirty="0">
                <a:solidFill>
                  <a:srgbClr val="002060"/>
                </a:solidFill>
              </a:rPr>
              <a:t>140</a:t>
            </a:r>
            <a:r>
              <a:rPr lang="zh-CN" altLang="en-US" sz="2400" b="1" dirty="0">
                <a:solidFill>
                  <a:srgbClr val="002060"/>
                </a:solidFill>
              </a:rPr>
              <a:t>张，其中</a:t>
            </a:r>
            <a:r>
              <a:rPr lang="en-US" altLang="zh-CN" sz="2400" b="1" dirty="0">
                <a:solidFill>
                  <a:srgbClr val="002060"/>
                </a:solidFill>
              </a:rPr>
              <a:t>test2</a:t>
            </a:r>
            <a:r>
              <a:rPr lang="zh-CN" altLang="en-US" sz="2400" b="1" dirty="0">
                <a:solidFill>
                  <a:srgbClr val="002060"/>
                </a:solidFill>
              </a:rPr>
              <a:t>用来验证模型的泛化能力；</a:t>
            </a:r>
            <a:endParaRPr lang="en-US" altLang="zh-CN" sz="2400" b="1" dirty="0">
              <a:solidFill>
                <a:srgbClr val="002060"/>
              </a:solidFill>
            </a:endParaRPr>
          </a:p>
        </p:txBody>
      </p:sp>
    </p:spTree>
  </p:cSld>
  <p:clrMapOvr>
    <a:masterClrMapping/>
  </p:clrMapOvr>
  <p:transition spd="slow"/>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椭圆 17"/>
          <p:cNvSpPr/>
          <p:nvPr/>
        </p:nvSpPr>
        <p:spPr>
          <a:xfrm>
            <a:off x="7546340" y="2938145"/>
            <a:ext cx="1691640" cy="1874520"/>
          </a:xfrm>
          <a:prstGeom prst="ellipse">
            <a:avLst/>
          </a:prstGeom>
          <a:solidFill>
            <a:srgbClr val="CCD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panose="020B0502040204020203" charset="-122"/>
              <a:cs typeface="+mn-cs"/>
            </a:endParaRPr>
          </a:p>
        </p:txBody>
      </p:sp>
      <p:sp>
        <p:nvSpPr>
          <p:cNvPr id="7" name="圆: 空心 3"/>
          <p:cNvSpPr/>
          <p:nvPr/>
        </p:nvSpPr>
        <p:spPr>
          <a:xfrm>
            <a:off x="-151130" y="-3926205"/>
            <a:ext cx="14541500" cy="15694660"/>
          </a:xfrm>
          <a:prstGeom prst="donut">
            <a:avLst>
              <a:gd name="adj" fmla="val 15724"/>
            </a:avLst>
          </a:prstGeom>
          <a:solidFill>
            <a:schemeClr val="accent6">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90204"/>
              <a:ea typeface="微软雅黑 Light" panose="020B0502040204020203" charset="-122"/>
              <a:cs typeface="+mn-cs"/>
            </a:endParaRPr>
          </a:p>
        </p:txBody>
      </p:sp>
      <p:sp>
        <p:nvSpPr>
          <p:cNvPr id="3" name="椭圆 2"/>
          <p:cNvSpPr/>
          <p:nvPr/>
        </p:nvSpPr>
        <p:spPr>
          <a:xfrm>
            <a:off x="7546340" y="2983865"/>
            <a:ext cx="1691640" cy="1874520"/>
          </a:xfrm>
          <a:prstGeom prst="ellipse">
            <a:avLst/>
          </a:prstGeom>
          <a:solidFill>
            <a:srgbClr val="CCDAE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Light" panose="020B0502040204020203" charset="-122"/>
              <a:cs typeface="+mn-cs"/>
            </a:endParaRPr>
          </a:p>
        </p:txBody>
      </p:sp>
      <p:sp>
        <p:nvSpPr>
          <p:cNvPr id="4" name="圆: 空心 2"/>
          <p:cNvSpPr/>
          <p:nvPr/>
        </p:nvSpPr>
        <p:spPr>
          <a:xfrm>
            <a:off x="2783205" y="-645160"/>
            <a:ext cx="8672830" cy="8470900"/>
          </a:xfrm>
          <a:prstGeom prst="donut">
            <a:avLst>
              <a:gd name="adj" fmla="val 3264"/>
            </a:avLst>
          </a:prstGeom>
          <a:solidFill>
            <a:schemeClr val="accent6">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black"/>
              </a:solidFill>
              <a:effectLst/>
              <a:uLnTx/>
              <a:uFillTx/>
              <a:latin typeface="Arial" panose="020B0604020202090204"/>
              <a:ea typeface="微软雅黑 Light" panose="020B0502040204020203" charset="-122"/>
              <a:sym typeface="+mn-ea"/>
            </a:endParaRPr>
          </a:p>
        </p:txBody>
      </p:sp>
      <p:sp>
        <p:nvSpPr>
          <p:cNvPr id="2" name="矩形 1"/>
          <p:cNvSpPr/>
          <p:nvPr/>
        </p:nvSpPr>
        <p:spPr>
          <a:xfrm>
            <a:off x="379543" y="1245235"/>
            <a:ext cx="5472748" cy="5208905"/>
          </a:xfrm>
          <a:prstGeom prst="rect">
            <a:avLst/>
          </a:prstGeom>
          <a:solidFill>
            <a:schemeClr val="bg1">
              <a:alpha val="94000"/>
            </a:schemeClr>
          </a:solidFill>
          <a:ln>
            <a:noFill/>
          </a:ln>
          <a:effectLst>
            <a:outerShdw blurRad="647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等线" panose="02010600030101010101" charset="-122"/>
              <a:ea typeface="等线" panose="02010600030101010101" charset="-122"/>
              <a:sym typeface="+mn-ea"/>
            </a:endParaRPr>
          </a:p>
        </p:txBody>
      </p:sp>
      <p:sp>
        <p:nvSpPr>
          <p:cNvPr id="5" name="矩形 4"/>
          <p:cNvSpPr/>
          <p:nvPr/>
        </p:nvSpPr>
        <p:spPr>
          <a:xfrm>
            <a:off x="325120" y="241935"/>
            <a:ext cx="6535830"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5</a:t>
            </a: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、作业安排（基础作业）</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39" name="文本框 38"/>
          <p:cNvSpPr txBox="1"/>
          <p:nvPr/>
        </p:nvSpPr>
        <p:spPr>
          <a:xfrm>
            <a:off x="494793" y="1971095"/>
            <a:ext cx="5472747" cy="2261235"/>
          </a:xfrm>
          <a:prstGeom prst="rect">
            <a:avLst/>
          </a:prstGeom>
          <a:noFill/>
        </p:spPr>
        <p:txBody>
          <a:bodyPr wrap="square" rtlCol="0">
            <a:spAutoFit/>
          </a:bodyPr>
          <a:lstStyle/>
          <a:p>
            <a:pPr algn="just">
              <a:lnSpc>
                <a:spcPct val="150000"/>
              </a:lnSpc>
              <a:spcBef>
                <a:spcPts val="0"/>
              </a:spcBef>
              <a:spcAft>
                <a:spcPts val="0"/>
              </a:spcAft>
              <a:buClrTx/>
              <a:buSzTx/>
              <a:buNone/>
            </a:pPr>
            <a:r>
              <a:rPr lang="zh-CN" altLang="en-US" b="1" dirty="0">
                <a:sym typeface="+mn-ea"/>
              </a:rPr>
              <a:t>使用所提供的锥桶图像分类数据集，构建自己的网络进行训练（训练需要打印相关数据）</a:t>
            </a:r>
            <a:endParaRPr lang="en-US" altLang="zh-CN" b="1" dirty="0">
              <a:sym typeface="+mn-ea"/>
            </a:endParaRPr>
          </a:p>
          <a:p>
            <a:pPr algn="just">
              <a:lnSpc>
                <a:spcPct val="150000"/>
              </a:lnSpc>
              <a:spcBef>
                <a:spcPts val="0"/>
              </a:spcBef>
              <a:spcAft>
                <a:spcPts val="0"/>
              </a:spcAft>
              <a:buClrTx/>
              <a:buSzTx/>
              <a:buNone/>
            </a:pPr>
            <a:endParaRPr lang="en-US" altLang="zh-CN" dirty="0"/>
          </a:p>
          <a:p>
            <a:pPr algn="just">
              <a:lnSpc>
                <a:spcPct val="150000"/>
              </a:lnSpc>
              <a:spcBef>
                <a:spcPts val="0"/>
              </a:spcBef>
              <a:spcAft>
                <a:spcPts val="0"/>
              </a:spcAft>
              <a:buClrTx/>
              <a:buSzTx/>
              <a:buNone/>
            </a:pPr>
            <a:endParaRPr lang="en-US" altLang="zh-CN" sz="2000" dirty="0"/>
          </a:p>
          <a:p>
            <a:pPr algn="just">
              <a:lnSpc>
                <a:spcPct val="150000"/>
              </a:lnSpc>
              <a:spcBef>
                <a:spcPts val="0"/>
              </a:spcBef>
              <a:spcAft>
                <a:spcPts val="0"/>
              </a:spcAft>
              <a:buClrTx/>
              <a:buSzTx/>
              <a:buNone/>
            </a:pPr>
            <a:endParaRPr lang="zh-CN" altLang="en-US" sz="2000" dirty="0">
              <a:solidFill>
                <a:schemeClr val="tx1">
                  <a:lumMod val="75000"/>
                  <a:lumOff val="25000"/>
                </a:schemeClr>
              </a:solidFill>
              <a:latin typeface="黑体" panose="02010609060101010101" charset="-122"/>
              <a:ea typeface="黑体" panose="02010609060101010101" charset="-122"/>
            </a:endParaRPr>
          </a:p>
        </p:txBody>
      </p:sp>
      <p:sp>
        <p:nvSpPr>
          <p:cNvPr id="10" name="文本框 9"/>
          <p:cNvSpPr txBox="1"/>
          <p:nvPr/>
        </p:nvSpPr>
        <p:spPr>
          <a:xfrm>
            <a:off x="463749" y="1324764"/>
            <a:ext cx="2944742" cy="646331"/>
          </a:xfrm>
          <a:prstGeom prst="rect">
            <a:avLst/>
          </a:prstGeom>
          <a:noFill/>
        </p:spPr>
        <p:txBody>
          <a:bodyPr wrap="square" rtlCol="0">
            <a:spAutoFit/>
          </a:bodyPr>
          <a:lstStyle/>
          <a:p>
            <a:r>
              <a:rPr lang="zh-CN" altLang="en-US" sz="3600" b="1" dirty="0">
                <a:solidFill>
                  <a:schemeClr val="tx1">
                    <a:lumMod val="75000"/>
                    <a:lumOff val="25000"/>
                  </a:schemeClr>
                </a:solidFill>
                <a:latin typeface="微软雅黑" panose="020B0503020204020204" charset="-122"/>
                <a:ea typeface="微软雅黑" panose="020B0503020204020204" charset="-122"/>
              </a:rPr>
              <a:t>基础作业一：</a:t>
            </a:r>
            <a:endParaRPr lang="zh-CN" altLang="en-US" sz="3600" b="1" dirty="0">
              <a:solidFill>
                <a:schemeClr val="tx1">
                  <a:lumMod val="75000"/>
                  <a:lumOff val="25000"/>
                </a:schemeClr>
              </a:solidFill>
              <a:latin typeface="微软雅黑" panose="020B0503020204020204" charset="-122"/>
              <a:ea typeface="微软雅黑" panose="020B0503020204020204" charset="-122"/>
            </a:endParaRPr>
          </a:p>
        </p:txBody>
      </p: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dirty="0">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dirty="0">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9" name="文本框 8"/>
          <p:cNvSpPr txBox="1"/>
          <p:nvPr/>
        </p:nvSpPr>
        <p:spPr>
          <a:xfrm>
            <a:off x="488315" y="2722880"/>
            <a:ext cx="5129530" cy="3631565"/>
          </a:xfrm>
          <a:prstGeom prst="rect">
            <a:avLst/>
          </a:prstGeom>
          <a:noFill/>
        </p:spPr>
        <p:txBody>
          <a:bodyPr wrap="square" rtlCol="0">
            <a:noAutofit/>
          </a:bodyPr>
          <a:lstStyle/>
          <a:p>
            <a:pPr algn="just">
              <a:spcBef>
                <a:spcPts val="0"/>
              </a:spcBef>
              <a:spcAft>
                <a:spcPts val="0"/>
              </a:spcAft>
              <a:buClrTx/>
              <a:buSzTx/>
              <a:buNone/>
            </a:pPr>
            <a:r>
              <a:rPr lang="zh-CN" altLang="en-US" sz="1600" b="1" dirty="0">
                <a:solidFill>
                  <a:srgbClr val="5A9529"/>
                </a:solidFill>
                <a:sym typeface="+mn-ea"/>
              </a:rPr>
              <a:t>要求：</a:t>
            </a:r>
            <a:endParaRPr lang="en-US" altLang="zh-CN" sz="1600" b="1" dirty="0">
              <a:solidFill>
                <a:srgbClr val="5A9529"/>
              </a:solidFill>
              <a:sym typeface="+mn-ea"/>
            </a:endParaRPr>
          </a:p>
          <a:p>
            <a:pPr algn="just">
              <a:lnSpc>
                <a:spcPts val="2500"/>
              </a:lnSpc>
              <a:spcBef>
                <a:spcPts val="0"/>
              </a:spcBef>
              <a:spcAft>
                <a:spcPts val="0"/>
              </a:spcAft>
              <a:buClrTx/>
              <a:buSzTx/>
              <a:buNone/>
            </a:pPr>
            <a:r>
              <a:rPr lang="en-US" altLang="zh-CN" sz="1600" dirty="0">
                <a:latin typeface="+mj-ea"/>
                <a:ea typeface="+mj-ea"/>
                <a:sym typeface="+mn-ea"/>
              </a:rPr>
              <a:t>1</a:t>
            </a:r>
            <a:r>
              <a:rPr lang="zh-CN" altLang="en-US" sz="1600" dirty="0">
                <a:latin typeface="+mj-ea"/>
                <a:ea typeface="+mj-ea"/>
                <a:sym typeface="+mn-ea"/>
              </a:rPr>
              <a:t>、使用自己训练的网络模型对两个测试集（</a:t>
            </a:r>
            <a:r>
              <a:rPr lang="en-US" altLang="zh-CN" sz="1600" dirty="0">
                <a:latin typeface="+mj-ea"/>
                <a:ea typeface="+mj-ea"/>
                <a:sym typeface="+mn-ea"/>
              </a:rPr>
              <a:t>test</a:t>
            </a:r>
            <a:r>
              <a:rPr lang="zh-CN" altLang="en-US" sz="1600" dirty="0">
                <a:latin typeface="+mj-ea"/>
                <a:ea typeface="+mj-ea"/>
                <a:sym typeface="+mn-ea"/>
              </a:rPr>
              <a:t>，</a:t>
            </a:r>
            <a:r>
              <a:rPr lang="en-US" altLang="zh-CN" sz="1600" dirty="0">
                <a:latin typeface="+mj-ea"/>
                <a:ea typeface="+mj-ea"/>
                <a:sym typeface="+mn-ea"/>
              </a:rPr>
              <a:t>test2</a:t>
            </a:r>
            <a:r>
              <a:rPr lang="zh-CN" altLang="en-US" sz="1600" dirty="0">
                <a:latin typeface="+mj-ea"/>
                <a:ea typeface="+mj-ea"/>
                <a:sym typeface="+mn-ea"/>
              </a:rPr>
              <a:t>）进行验证，打印整体正确率、每一类的正确率，要求</a:t>
            </a:r>
            <a:r>
              <a:rPr lang="zh-CN" altLang="en-US" sz="1600" dirty="0">
                <a:solidFill>
                  <a:srgbClr val="FF0000"/>
                </a:solidFill>
                <a:latin typeface="+mj-ea"/>
                <a:ea typeface="+mj-ea"/>
                <a:sym typeface="+mn-ea"/>
              </a:rPr>
              <a:t>正确率尽可能高</a:t>
            </a:r>
            <a:endParaRPr lang="en-US" altLang="zh-CN" sz="1600" b="1" dirty="0">
              <a:solidFill>
                <a:srgbClr val="FF0000"/>
              </a:solidFill>
              <a:latin typeface="+mj-ea"/>
              <a:ea typeface="+mj-ea"/>
              <a:sym typeface="+mn-ea"/>
            </a:endParaRPr>
          </a:p>
          <a:p>
            <a:pPr algn="just">
              <a:lnSpc>
                <a:spcPts val="2500"/>
              </a:lnSpc>
              <a:spcBef>
                <a:spcPts val="0"/>
              </a:spcBef>
              <a:spcAft>
                <a:spcPts val="0"/>
              </a:spcAft>
              <a:buClrTx/>
              <a:buSzTx/>
              <a:buNone/>
            </a:pPr>
            <a:r>
              <a:rPr lang="en-US" altLang="zh-CN" sz="1600" dirty="0">
                <a:latin typeface="+mj-ea"/>
                <a:ea typeface="+mj-ea"/>
                <a:sym typeface="+mn-ea"/>
              </a:rPr>
              <a:t>2</a:t>
            </a:r>
            <a:r>
              <a:rPr lang="zh-CN" altLang="en-US" sz="1600" dirty="0">
                <a:latin typeface="+mj-ea"/>
                <a:ea typeface="+mj-ea"/>
                <a:sym typeface="+mn-ea"/>
              </a:rPr>
              <a:t>、代码里注释网络中的每一层输入，输出等尺寸大小</a:t>
            </a:r>
            <a:endParaRPr lang="en-US" altLang="zh-CN" sz="1600" dirty="0">
              <a:latin typeface="+mj-ea"/>
              <a:ea typeface="+mj-ea"/>
              <a:sym typeface="+mn-ea"/>
            </a:endParaRPr>
          </a:p>
          <a:p>
            <a:pPr algn="just">
              <a:lnSpc>
                <a:spcPts val="2500"/>
              </a:lnSpc>
            </a:pPr>
            <a:r>
              <a:rPr lang="en-US" altLang="zh-CN" sz="1600" dirty="0">
                <a:latin typeface="+mj-ea"/>
                <a:ea typeface="+mj-ea"/>
                <a:sym typeface="+mn-ea"/>
              </a:rPr>
              <a:t>3</a:t>
            </a:r>
            <a:r>
              <a:rPr lang="zh-CN" altLang="en-US" sz="1600" dirty="0">
                <a:latin typeface="+mj-ea"/>
                <a:ea typeface="+mj-ea"/>
                <a:sym typeface="+mn-ea"/>
              </a:rPr>
              <a:t>、设计的神经网络不能超过</a:t>
            </a:r>
            <a:r>
              <a:rPr lang="en-US" altLang="zh-CN" sz="1600" b="1" dirty="0">
                <a:solidFill>
                  <a:srgbClr val="FF0000"/>
                </a:solidFill>
                <a:latin typeface="+mj-ea"/>
                <a:ea typeface="+mj-ea"/>
                <a:sym typeface="+mn-ea"/>
              </a:rPr>
              <a:t>10</a:t>
            </a:r>
            <a:r>
              <a:rPr lang="zh-CN" altLang="en-US" sz="1600" dirty="0">
                <a:latin typeface="+mj-ea"/>
                <a:ea typeface="+mj-ea"/>
                <a:sym typeface="+mn-ea"/>
              </a:rPr>
              <a:t>层（不包括激活函数、堆叠层、旁支），</a:t>
            </a:r>
            <a:r>
              <a:rPr lang="zh-CN" altLang="en-US" sz="1600" dirty="0">
                <a:highlight>
                  <a:srgbClr val="FFFF00"/>
                </a:highlight>
                <a:latin typeface="+mj-ea"/>
                <a:ea typeface="+mj-ea"/>
                <a:sym typeface="+mn-ea"/>
              </a:rPr>
              <a:t>全连接不能超过</a:t>
            </a:r>
            <a:r>
              <a:rPr lang="en-US" altLang="zh-CN" sz="1600" dirty="0">
                <a:highlight>
                  <a:srgbClr val="FFFF00"/>
                </a:highlight>
                <a:latin typeface="+mj-ea"/>
                <a:ea typeface="+mj-ea"/>
                <a:sym typeface="+mn-ea"/>
              </a:rPr>
              <a:t>3</a:t>
            </a:r>
            <a:r>
              <a:rPr lang="zh-CN" altLang="en-US" sz="1600" dirty="0">
                <a:highlight>
                  <a:srgbClr val="FFFF00"/>
                </a:highlight>
                <a:latin typeface="+mj-ea"/>
                <a:ea typeface="+mj-ea"/>
                <a:sym typeface="+mn-ea"/>
              </a:rPr>
              <a:t>层</a:t>
            </a:r>
            <a:r>
              <a:rPr lang="zh-CN" altLang="en-US" sz="1600" dirty="0">
                <a:latin typeface="+mj-ea"/>
                <a:ea typeface="+mj-ea"/>
                <a:sym typeface="+mn-ea"/>
              </a:rPr>
              <a:t>；</a:t>
            </a:r>
            <a:endParaRPr lang="en-US" altLang="zh-CN" sz="1600" dirty="0">
              <a:latin typeface="+mj-ea"/>
              <a:ea typeface="+mj-ea"/>
              <a:sym typeface="+mn-ea"/>
            </a:endParaRPr>
          </a:p>
          <a:p>
            <a:pPr algn="just">
              <a:lnSpc>
                <a:spcPts val="2500"/>
              </a:lnSpc>
            </a:pPr>
            <a:r>
              <a:rPr lang="en-US" altLang="zh-CN" sz="1600" dirty="0">
                <a:latin typeface="+mj-ea"/>
                <a:ea typeface="+mj-ea"/>
                <a:sym typeface="+mn-ea"/>
              </a:rPr>
              <a:t>4</a:t>
            </a:r>
            <a:r>
              <a:rPr lang="zh-CN" altLang="en-US" sz="1600" dirty="0">
                <a:latin typeface="+mj-ea"/>
                <a:ea typeface="+mj-ea"/>
                <a:sym typeface="+mn-ea"/>
              </a:rPr>
              <a:t>、熟悉整个模型训练和验证的代码流程，知道每一行代码的含义，要求写</a:t>
            </a:r>
            <a:r>
              <a:rPr lang="en-US" altLang="zh-CN" sz="1600" dirty="0">
                <a:latin typeface="+mj-ea"/>
                <a:ea typeface="+mj-ea"/>
                <a:sym typeface="+mn-ea"/>
              </a:rPr>
              <a:t>readme</a:t>
            </a:r>
            <a:r>
              <a:rPr lang="zh-CN" altLang="en-US" sz="1600" dirty="0">
                <a:latin typeface="+mj-ea"/>
                <a:ea typeface="+mj-ea"/>
                <a:sym typeface="+mn-ea"/>
              </a:rPr>
              <a:t>：自己的代码的流程和细节、网络模型的设计、创新点等；</a:t>
            </a:r>
            <a:endParaRPr lang="en-US" altLang="zh-CN" sz="1600" dirty="0">
              <a:latin typeface="+mj-ea"/>
              <a:ea typeface="+mj-ea"/>
              <a:sym typeface="+mn-ea"/>
            </a:endParaRPr>
          </a:p>
          <a:p>
            <a:pPr algn="just">
              <a:lnSpc>
                <a:spcPts val="2500"/>
              </a:lnSpc>
            </a:pPr>
            <a:r>
              <a:rPr lang="en-US" altLang="zh-CN" sz="1600" dirty="0">
                <a:latin typeface="+mj-ea"/>
                <a:ea typeface="+mj-ea"/>
                <a:sym typeface="+mn-ea"/>
              </a:rPr>
              <a:t>5</a:t>
            </a:r>
            <a:r>
              <a:rPr lang="zh-CN" altLang="en-US" sz="1600" dirty="0">
                <a:latin typeface="+mj-ea"/>
                <a:ea typeface="+mj-ea"/>
                <a:sym typeface="+mn-ea"/>
              </a:rPr>
              <a:t>、鼓励创新（</a:t>
            </a:r>
            <a:r>
              <a:rPr lang="zh-CN" altLang="en-US" sz="1600" dirty="0">
                <a:sym typeface="+mn-ea"/>
              </a:rPr>
              <a:t>数据增强、网络结构、模型训练方法等</a:t>
            </a:r>
            <a:r>
              <a:rPr lang="zh-CN" altLang="en-US" sz="1500" dirty="0">
                <a:latin typeface="+mj-ea"/>
                <a:ea typeface="+mj-ea"/>
                <a:sym typeface="+mn-ea"/>
              </a:rPr>
              <a:t>）</a:t>
            </a:r>
            <a:endParaRPr lang="en-US" altLang="zh-CN" dirty="0">
              <a:sym typeface="+mn-ea"/>
            </a:endParaRPr>
          </a:p>
          <a:p>
            <a:pPr algn="just">
              <a:lnSpc>
                <a:spcPct val="150000"/>
              </a:lnSpc>
              <a:spcBef>
                <a:spcPts val="0"/>
              </a:spcBef>
              <a:spcAft>
                <a:spcPts val="0"/>
              </a:spcAft>
              <a:buClrTx/>
              <a:buSzTx/>
              <a:buNone/>
            </a:pPr>
            <a:endParaRPr lang="en-US" altLang="zh-CN" dirty="0"/>
          </a:p>
          <a:p>
            <a:pPr algn="just">
              <a:lnSpc>
                <a:spcPct val="150000"/>
              </a:lnSpc>
              <a:spcBef>
                <a:spcPts val="0"/>
              </a:spcBef>
              <a:spcAft>
                <a:spcPts val="0"/>
              </a:spcAft>
              <a:buClrTx/>
              <a:buSzTx/>
              <a:buNone/>
            </a:pPr>
            <a:endParaRPr lang="en-US" altLang="zh-CN" sz="2000" dirty="0"/>
          </a:p>
          <a:p>
            <a:pPr algn="just">
              <a:lnSpc>
                <a:spcPct val="150000"/>
              </a:lnSpc>
              <a:spcBef>
                <a:spcPts val="0"/>
              </a:spcBef>
              <a:spcAft>
                <a:spcPts val="0"/>
              </a:spcAft>
              <a:buClrTx/>
              <a:buSzTx/>
              <a:buNone/>
            </a:pPr>
            <a:endParaRPr lang="zh-CN" altLang="en-US" sz="2000" dirty="0">
              <a:solidFill>
                <a:schemeClr val="tx1">
                  <a:lumMod val="75000"/>
                  <a:lumOff val="25000"/>
                </a:schemeClr>
              </a:solidFill>
              <a:latin typeface="黑体" panose="02010609060101010101" charset="-122"/>
              <a:ea typeface="黑体" panose="02010609060101010101" charset="-122"/>
            </a:endParaRPr>
          </a:p>
        </p:txBody>
      </p:sp>
      <p:sp>
        <p:nvSpPr>
          <p:cNvPr id="11" name="矩形 10"/>
          <p:cNvSpPr/>
          <p:nvPr/>
        </p:nvSpPr>
        <p:spPr>
          <a:xfrm>
            <a:off x="6021198" y="1245235"/>
            <a:ext cx="5298281" cy="5208905"/>
          </a:xfrm>
          <a:prstGeom prst="rect">
            <a:avLst/>
          </a:prstGeom>
          <a:solidFill>
            <a:schemeClr val="bg1">
              <a:alpha val="94000"/>
            </a:schemeClr>
          </a:solidFill>
          <a:ln>
            <a:noFill/>
          </a:ln>
          <a:effectLst>
            <a:outerShdw blurRad="647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spcBef>
                <a:spcPts val="0"/>
              </a:spcBef>
              <a:spcAft>
                <a:spcPts val="0"/>
              </a:spcAft>
              <a:buClrTx/>
              <a:buSzTx/>
              <a:buFontTx/>
              <a:defRPr/>
            </a:pPr>
            <a:endParaRPr lang="zh-CN" altLang="en-US" noProof="0">
              <a:ln>
                <a:noFill/>
              </a:ln>
              <a:solidFill>
                <a:prstClr val="white"/>
              </a:solidFill>
              <a:effectLst/>
              <a:uLnTx/>
              <a:uFillTx/>
              <a:latin typeface="等线" panose="02010600030101010101" charset="-122"/>
              <a:ea typeface="等线" panose="02010600030101010101" charset="-122"/>
              <a:sym typeface="+mn-ea"/>
            </a:endParaRPr>
          </a:p>
        </p:txBody>
      </p:sp>
      <p:sp>
        <p:nvSpPr>
          <p:cNvPr id="13" name="文本框 12"/>
          <p:cNvSpPr txBox="1"/>
          <p:nvPr/>
        </p:nvSpPr>
        <p:spPr>
          <a:xfrm>
            <a:off x="6136640" y="1971040"/>
            <a:ext cx="5070475" cy="1012825"/>
          </a:xfrm>
          <a:prstGeom prst="rect">
            <a:avLst/>
          </a:prstGeom>
          <a:noFill/>
        </p:spPr>
        <p:txBody>
          <a:bodyPr wrap="square" rtlCol="0">
            <a:noAutofit/>
          </a:bodyPr>
          <a:lstStyle/>
          <a:p>
            <a:pPr algn="just">
              <a:lnSpc>
                <a:spcPct val="150000"/>
              </a:lnSpc>
              <a:spcBef>
                <a:spcPts val="0"/>
              </a:spcBef>
              <a:spcAft>
                <a:spcPts val="0"/>
              </a:spcAft>
              <a:buClrTx/>
              <a:buSzTx/>
              <a:buNone/>
            </a:pPr>
            <a:r>
              <a:rPr lang="zh-CN" altLang="en-US" b="1" dirty="0">
                <a:sym typeface="+mn-ea"/>
              </a:rPr>
              <a:t>编写深度学习笔记（</a:t>
            </a:r>
            <a:r>
              <a:rPr lang="en-US" altLang="zh-CN" b="1" dirty="0">
                <a:sym typeface="+mn-ea"/>
              </a:rPr>
              <a:t>markdown</a:t>
            </a:r>
            <a:r>
              <a:rPr lang="zh-CN" altLang="en-US" b="1" dirty="0">
                <a:sym typeface="+mn-ea"/>
              </a:rPr>
              <a:t>），加强对深度学习的认知</a:t>
            </a:r>
            <a:endParaRPr lang="en-US" altLang="zh-CN" sz="2000" dirty="0"/>
          </a:p>
          <a:p>
            <a:pPr algn="just">
              <a:lnSpc>
                <a:spcPct val="150000"/>
              </a:lnSpc>
              <a:spcBef>
                <a:spcPts val="0"/>
              </a:spcBef>
              <a:spcAft>
                <a:spcPts val="0"/>
              </a:spcAft>
              <a:buClrTx/>
              <a:buSzTx/>
              <a:buNone/>
            </a:pPr>
            <a:endParaRPr lang="zh-CN" altLang="en-US" sz="2000" dirty="0">
              <a:solidFill>
                <a:schemeClr val="tx1">
                  <a:lumMod val="75000"/>
                  <a:lumOff val="25000"/>
                </a:schemeClr>
              </a:solidFill>
              <a:latin typeface="黑体" panose="02010609060101010101" charset="-122"/>
              <a:ea typeface="黑体" panose="02010609060101010101" charset="-122"/>
            </a:endParaRPr>
          </a:p>
        </p:txBody>
      </p:sp>
      <p:sp>
        <p:nvSpPr>
          <p:cNvPr id="15" name="文本框 14"/>
          <p:cNvSpPr txBox="1"/>
          <p:nvPr/>
        </p:nvSpPr>
        <p:spPr>
          <a:xfrm>
            <a:off x="6105405" y="1324764"/>
            <a:ext cx="2944742" cy="646331"/>
          </a:xfrm>
          <a:prstGeom prst="rect">
            <a:avLst/>
          </a:prstGeom>
          <a:noFill/>
        </p:spPr>
        <p:txBody>
          <a:bodyPr wrap="square" rtlCol="0">
            <a:spAutoFit/>
          </a:bodyPr>
          <a:lstStyle/>
          <a:p>
            <a:r>
              <a:rPr lang="zh-CN" altLang="en-US" sz="3600" b="1" dirty="0">
                <a:solidFill>
                  <a:schemeClr val="tx1">
                    <a:lumMod val="75000"/>
                    <a:lumOff val="25000"/>
                  </a:schemeClr>
                </a:solidFill>
                <a:latin typeface="微软雅黑" panose="020B0503020204020204" charset="-122"/>
                <a:ea typeface="微软雅黑" panose="020B0503020204020204" charset="-122"/>
              </a:rPr>
              <a:t>基础作业二：</a:t>
            </a:r>
            <a:endParaRPr lang="zh-CN" altLang="en-US" sz="3600" b="1" dirty="0">
              <a:solidFill>
                <a:schemeClr val="tx1">
                  <a:lumMod val="75000"/>
                  <a:lumOff val="25000"/>
                </a:schemeClr>
              </a:solidFill>
              <a:latin typeface="微软雅黑" panose="020B0503020204020204" charset="-122"/>
              <a:ea typeface="微软雅黑" panose="020B0503020204020204" charset="-122"/>
            </a:endParaRPr>
          </a:p>
        </p:txBody>
      </p:sp>
      <p:sp>
        <p:nvSpPr>
          <p:cNvPr id="16" name="文本框 15"/>
          <p:cNvSpPr txBox="1"/>
          <p:nvPr/>
        </p:nvSpPr>
        <p:spPr>
          <a:xfrm>
            <a:off x="6158865" y="2879090"/>
            <a:ext cx="5129530" cy="3476625"/>
          </a:xfrm>
          <a:prstGeom prst="rect">
            <a:avLst/>
          </a:prstGeom>
          <a:noFill/>
        </p:spPr>
        <p:txBody>
          <a:bodyPr wrap="square" rtlCol="0">
            <a:noAutofit/>
          </a:bodyPr>
          <a:lstStyle/>
          <a:p>
            <a:pPr algn="just">
              <a:lnSpc>
                <a:spcPct val="150000"/>
              </a:lnSpc>
              <a:spcBef>
                <a:spcPts val="0"/>
              </a:spcBef>
              <a:spcAft>
                <a:spcPts val="0"/>
              </a:spcAft>
              <a:buClrTx/>
              <a:buSzTx/>
              <a:buNone/>
            </a:pPr>
            <a:r>
              <a:rPr lang="zh-CN" altLang="en-US" sz="1600" b="1" dirty="0">
                <a:solidFill>
                  <a:srgbClr val="5A9529"/>
                </a:solidFill>
                <a:sym typeface="+mn-ea"/>
              </a:rPr>
              <a:t>要求：</a:t>
            </a:r>
            <a:endParaRPr lang="en-US" altLang="zh-CN" sz="1600" b="1" dirty="0">
              <a:solidFill>
                <a:srgbClr val="5A9529"/>
              </a:solidFill>
              <a:sym typeface="+mn-ea"/>
            </a:endParaRPr>
          </a:p>
          <a:p>
            <a:pPr algn="just">
              <a:lnSpc>
                <a:spcPct val="150000"/>
              </a:lnSpc>
              <a:spcBef>
                <a:spcPts val="0"/>
              </a:spcBef>
              <a:spcAft>
                <a:spcPts val="0"/>
              </a:spcAft>
              <a:buClrTx/>
              <a:buSzTx/>
              <a:buNone/>
            </a:pPr>
            <a:r>
              <a:rPr lang="en-US" altLang="zh-CN" sz="1600" dirty="0">
                <a:sym typeface="+mn-ea"/>
              </a:rPr>
              <a:t>1</a:t>
            </a:r>
            <a:r>
              <a:rPr lang="en-US" altLang="zh-CN" sz="1600" b="1" dirty="0">
                <a:sym typeface="+mn-ea"/>
              </a:rPr>
              <a:t>.</a:t>
            </a:r>
            <a:r>
              <a:rPr lang="zh-CN" altLang="en-US" sz="1600" dirty="0">
                <a:sym typeface="+mn-ea"/>
              </a:rPr>
              <a:t>根据今天所讲课程的有关概念，选取两个概念进行深入研究，写在文档里</a:t>
            </a:r>
            <a:endParaRPr lang="en-US" altLang="zh-CN" sz="1600" dirty="0">
              <a:sym typeface="+mn-ea"/>
            </a:endParaRPr>
          </a:p>
          <a:p>
            <a:pPr algn="just">
              <a:lnSpc>
                <a:spcPct val="150000"/>
              </a:lnSpc>
              <a:spcBef>
                <a:spcPts val="0"/>
              </a:spcBef>
              <a:spcAft>
                <a:spcPts val="0"/>
              </a:spcAft>
              <a:buClrTx/>
              <a:buSzTx/>
              <a:buNone/>
            </a:pPr>
            <a:r>
              <a:rPr lang="en-US" altLang="zh-CN" sz="1600" dirty="0">
                <a:sym typeface="+mn-ea"/>
              </a:rPr>
              <a:t>2</a:t>
            </a:r>
            <a:r>
              <a:rPr lang="zh-CN" altLang="en-US" sz="1600" dirty="0">
                <a:sym typeface="+mn-ea"/>
              </a:rPr>
              <a:t>、在课程之外，了解有关深度学习的知识（其他网络结构，其他训练算法，数据增强方式等）</a:t>
            </a:r>
            <a:endParaRPr lang="en-US" altLang="zh-CN" sz="1600" dirty="0">
              <a:sym typeface="+mn-ea"/>
            </a:endParaRPr>
          </a:p>
          <a:p>
            <a:pPr algn="just">
              <a:lnSpc>
                <a:spcPct val="150000"/>
              </a:lnSpc>
            </a:pPr>
            <a:r>
              <a:rPr lang="en-US" altLang="zh-CN" sz="1600" dirty="0">
                <a:sym typeface="+mn-ea"/>
              </a:rPr>
              <a:t>3</a:t>
            </a:r>
            <a:r>
              <a:rPr lang="zh-CN" altLang="en-US" sz="1600" dirty="0">
                <a:sym typeface="+mn-ea"/>
              </a:rPr>
              <a:t>、你经过本次任务后对于深度学习的认知；</a:t>
            </a:r>
            <a:endParaRPr lang="zh-CN" altLang="en-US" sz="1600" dirty="0">
              <a:sym typeface="+mn-ea"/>
            </a:endParaRPr>
          </a:p>
          <a:p>
            <a:pPr algn="just">
              <a:lnSpc>
                <a:spcPct val="150000"/>
              </a:lnSpc>
            </a:pPr>
            <a:r>
              <a:rPr lang="en-US" altLang="zh-CN" sz="1600" dirty="0">
                <a:sym typeface="+mn-ea"/>
              </a:rPr>
              <a:t>4、</a:t>
            </a:r>
            <a:r>
              <a:rPr lang="en-US" altLang="zh-CN" sz="1600" dirty="0">
                <a:highlight>
                  <a:srgbClr val="FFFF00"/>
                </a:highlight>
                <a:sym typeface="+mn-ea"/>
              </a:rPr>
              <a:t>（</a:t>
            </a:r>
            <a:r>
              <a:rPr lang="zh-CN" altLang="en-US" sz="1600" dirty="0">
                <a:highlight>
                  <a:srgbClr val="FFFF00"/>
                </a:highlight>
                <a:sym typeface="+mn-ea"/>
              </a:rPr>
              <a:t>选做</a:t>
            </a:r>
            <a:r>
              <a:rPr lang="en-US" altLang="zh-CN" sz="1600" dirty="0">
                <a:highlight>
                  <a:srgbClr val="FFFF00"/>
                </a:highlight>
                <a:sym typeface="+mn-ea"/>
              </a:rPr>
              <a:t>）</a:t>
            </a:r>
            <a:r>
              <a:rPr lang="zh-CN" altLang="en-US" sz="1600" dirty="0">
                <a:sym typeface="+mn-ea"/>
              </a:rPr>
              <a:t>阅读经典论文，谈谈你对于本论文的理解</a:t>
            </a:r>
            <a:r>
              <a:rPr lang="en-US" altLang="zh-CN" sz="1600" dirty="0">
                <a:sym typeface="+mn-ea"/>
              </a:rPr>
              <a:t>，</a:t>
            </a:r>
            <a:r>
              <a:rPr lang="zh-CN" altLang="en-US" sz="1600" dirty="0">
                <a:sym typeface="+mn-ea"/>
              </a:rPr>
              <a:t>如</a:t>
            </a:r>
            <a:r>
              <a:rPr lang="en-US" altLang="zh-CN" sz="1600" dirty="0">
                <a:sym typeface="+mn-ea"/>
              </a:rPr>
              <a:t>Alexnet、Mobilenet</a:t>
            </a:r>
            <a:r>
              <a:rPr lang="zh-CN" altLang="en-US" sz="1600" dirty="0">
                <a:sym typeface="+mn-ea"/>
              </a:rPr>
              <a:t>系列</a:t>
            </a:r>
            <a:r>
              <a:rPr lang="en-US" altLang="zh-CN" sz="1600" dirty="0">
                <a:sym typeface="+mn-ea"/>
              </a:rPr>
              <a:t>、InceptionNet</a:t>
            </a:r>
            <a:r>
              <a:rPr lang="zh-CN" altLang="en-US" sz="1600" dirty="0">
                <a:sym typeface="+mn-ea"/>
              </a:rPr>
              <a:t>系列</a:t>
            </a:r>
            <a:r>
              <a:rPr lang="en-US" altLang="zh-CN" sz="1600" dirty="0">
                <a:sym typeface="+mn-ea"/>
              </a:rPr>
              <a:t>、Unet、Resnet</a:t>
            </a:r>
            <a:r>
              <a:rPr lang="zh-CN" altLang="en-US" sz="1600" dirty="0">
                <a:sym typeface="+mn-ea"/>
              </a:rPr>
              <a:t>等（甚至将文中结构加入到你的网络中）</a:t>
            </a:r>
            <a:endParaRPr lang="en-US" altLang="zh-CN" sz="1600" dirty="0">
              <a:sym typeface="+mn-ea"/>
            </a:endParaRPr>
          </a:p>
          <a:p>
            <a:pPr algn="just">
              <a:lnSpc>
                <a:spcPct val="150000"/>
              </a:lnSpc>
              <a:spcBef>
                <a:spcPts val="0"/>
              </a:spcBef>
              <a:spcAft>
                <a:spcPts val="0"/>
              </a:spcAft>
              <a:buClrTx/>
              <a:buSzTx/>
              <a:buNone/>
            </a:pPr>
            <a:endParaRPr lang="en-US" altLang="zh-CN" dirty="0"/>
          </a:p>
          <a:p>
            <a:pPr algn="just">
              <a:lnSpc>
                <a:spcPct val="150000"/>
              </a:lnSpc>
              <a:spcBef>
                <a:spcPts val="0"/>
              </a:spcBef>
              <a:spcAft>
                <a:spcPts val="0"/>
              </a:spcAft>
              <a:buClrTx/>
              <a:buSzTx/>
              <a:buNone/>
            </a:pPr>
            <a:endParaRPr lang="en-US" altLang="zh-CN" sz="2000" dirty="0"/>
          </a:p>
          <a:p>
            <a:pPr algn="just">
              <a:lnSpc>
                <a:spcPct val="150000"/>
              </a:lnSpc>
              <a:spcBef>
                <a:spcPts val="0"/>
              </a:spcBef>
              <a:spcAft>
                <a:spcPts val="0"/>
              </a:spcAft>
              <a:buClrTx/>
              <a:buSzTx/>
              <a:buNone/>
            </a:pPr>
            <a:endParaRPr lang="zh-CN" altLang="en-US" sz="2000" dirty="0">
              <a:solidFill>
                <a:schemeClr val="tx1">
                  <a:lumMod val="75000"/>
                  <a:lumOff val="25000"/>
                </a:schemeClr>
              </a:solidFill>
              <a:latin typeface="黑体" panose="02010609060101010101" charset="-122"/>
              <a:ea typeface="黑体" panose="02010609060101010101" charset="-122"/>
            </a:endParaRPr>
          </a:p>
        </p:txBody>
      </p:sp>
      <p:sp>
        <p:nvSpPr>
          <p:cNvPr id="6" name="文本框 5"/>
          <p:cNvSpPr txBox="1"/>
          <p:nvPr/>
        </p:nvSpPr>
        <p:spPr>
          <a:xfrm>
            <a:off x="5452110" y="365760"/>
            <a:ext cx="5835650" cy="337185"/>
          </a:xfrm>
          <a:prstGeom prst="rect">
            <a:avLst/>
          </a:prstGeom>
        </p:spPr>
        <p:txBody>
          <a:bodyPr wrap="square">
            <a:spAutoFit/>
          </a:bodyPr>
          <a:p>
            <a:pPr marL="0" indent="0" algn="just" defTabSz="266700">
              <a:spcBef>
                <a:spcPct val="0"/>
              </a:spcBef>
              <a:spcAft>
                <a:spcPct val="0"/>
              </a:spcAft>
            </a:pPr>
            <a:r>
              <a:rPr lang="en-US" altLang="zh-CN" sz="1600" b="1">
                <a:solidFill>
                  <a:srgbClr val="FF0000"/>
                </a:solidFill>
                <a:latin typeface="等线"/>
                <a:ea typeface="等线"/>
              </a:rPr>
              <a:t>DDL</a:t>
            </a:r>
            <a:r>
              <a:rPr lang="zh-CN" altLang="en-US" sz="1600" b="1">
                <a:solidFill>
                  <a:srgbClr val="FF0000"/>
                </a:solidFill>
                <a:latin typeface="等线"/>
                <a:ea typeface="等线"/>
              </a:rPr>
              <a:t>：</a:t>
            </a:r>
            <a:r>
              <a:rPr lang="en-US" altLang="zh-CN" sz="1600" b="1">
                <a:solidFill>
                  <a:srgbClr val="FF0000"/>
                </a:solidFill>
                <a:latin typeface="等线"/>
                <a:ea typeface="等线"/>
              </a:rPr>
              <a:t>7.27 </a:t>
            </a:r>
            <a:r>
              <a:rPr lang="zh-CN" altLang="en-US" sz="1600" b="1">
                <a:solidFill>
                  <a:srgbClr val="FF0000"/>
                </a:solidFill>
                <a:latin typeface="等线"/>
                <a:ea typeface="等线"/>
              </a:rPr>
              <a:t>晚上</a:t>
            </a:r>
            <a:r>
              <a:rPr lang="en-US" altLang="zh-CN" sz="1600" b="1">
                <a:solidFill>
                  <a:srgbClr val="FF0000"/>
                </a:solidFill>
                <a:latin typeface="等线"/>
                <a:ea typeface="等线"/>
              </a:rPr>
              <a:t>23.59</a:t>
            </a:r>
            <a:r>
              <a:rPr lang="zh-CN" altLang="en-US" sz="1600" b="1">
                <a:solidFill>
                  <a:srgbClr val="FF0000"/>
                </a:solidFill>
                <a:latin typeface="等线"/>
                <a:ea typeface="等线"/>
              </a:rPr>
              <a:t>前 </a:t>
            </a:r>
            <a:r>
              <a:rPr lang="en-US" altLang="zh-CN" sz="1600" b="1">
                <a:solidFill>
                  <a:srgbClr val="FF0000"/>
                </a:solidFill>
                <a:latin typeface="等线"/>
                <a:ea typeface="等线"/>
              </a:rPr>
              <a:t>  </a:t>
            </a:r>
            <a:r>
              <a:rPr lang="zh-CN" altLang="en-US" sz="1600" b="1">
                <a:solidFill>
                  <a:srgbClr val="FF0000"/>
                </a:solidFill>
                <a:latin typeface="等线"/>
                <a:ea typeface="等线"/>
              </a:rPr>
              <a:t>邮箱 </a:t>
            </a:r>
            <a:r>
              <a:rPr lang="en-US" altLang="zh-CN" sz="1600" b="1" u="sng">
                <a:solidFill>
                  <a:srgbClr val="0563C1"/>
                </a:solidFill>
                <a:latin typeface="等线"/>
                <a:ea typeface="等线"/>
                <a:hlinkClick r:id="rId2" action="ppaction://hlinkfile"/>
              </a:rPr>
              <a:t>18118780668@</a:t>
            </a:r>
            <a:r>
              <a:rPr lang="en-US" altLang="zh-CN" sz="1600" b="1" u="sng">
                <a:solidFill>
                  <a:srgbClr val="0563C1"/>
                </a:solidFill>
                <a:latin typeface="等线"/>
                <a:ea typeface="等线"/>
                <a:hlinkClick r:id="rId2" action="ppaction://hlinkfile"/>
              </a:rPr>
              <a:t>163</a:t>
            </a:r>
            <a:r>
              <a:rPr lang="en-US" altLang="zh-CN" sz="1600" b="1" u="sng">
                <a:solidFill>
                  <a:srgbClr val="0563C1"/>
                </a:solidFill>
                <a:latin typeface="等线"/>
                <a:ea typeface="等线"/>
                <a:hlinkClick r:id="rId2" action="ppaction://hlinkfile"/>
              </a:rPr>
              <a:t>.com</a:t>
            </a:r>
            <a:endParaRPr lang="en-US" altLang="zh-CN" sz="1600" b="1" u="sng">
              <a:solidFill>
                <a:srgbClr val="0563C1"/>
              </a:solidFill>
              <a:latin typeface="等线"/>
              <a:ea typeface="等线"/>
              <a:hlinkClick r:id="rId2" action="ppaction://hlinkfile"/>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9"/>
                                        </p:tgtEl>
                                        <p:attrNameLst>
                                          <p:attrName>style.visibility</p:attrName>
                                        </p:attrNameLst>
                                      </p:cBhvr>
                                      <p:to>
                                        <p:strVal val="visible"/>
                                      </p:to>
                                    </p:set>
                                    <p:animEffect transition="in" filter="fade">
                                      <p:cBhvr>
                                        <p:cTn id="7" dur="1000"/>
                                        <p:tgtEl>
                                          <p:spTgt spid="39"/>
                                        </p:tgtEl>
                                      </p:cBhvr>
                                    </p:animEffect>
                                    <p:anim calcmode="lin" valueType="num">
                                      <p:cBhvr>
                                        <p:cTn id="8" dur="1000" fill="hold"/>
                                        <p:tgtEl>
                                          <p:spTgt spid="39"/>
                                        </p:tgtEl>
                                        <p:attrNameLst>
                                          <p:attrName>ppt_x</p:attrName>
                                        </p:attrNameLst>
                                      </p:cBhvr>
                                      <p:tavLst>
                                        <p:tav tm="0">
                                          <p:val>
                                            <p:strVal val="#ppt_x"/>
                                          </p:val>
                                        </p:tav>
                                        <p:tav tm="100000">
                                          <p:val>
                                            <p:strVal val="#ppt_x"/>
                                          </p:val>
                                        </p:tav>
                                      </p:tavLst>
                                    </p:anim>
                                    <p:anim calcmode="lin" valueType="num">
                                      <p:cBhvr>
                                        <p:cTn id="9" dur="1000" fill="hold"/>
                                        <p:tgtEl>
                                          <p:spTgt spid="39"/>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9"/>
                                        </p:tgtEl>
                                        <p:attrNameLst>
                                          <p:attrName>style.visibility</p:attrName>
                                        </p:attrNameLst>
                                      </p:cBhvr>
                                      <p:to>
                                        <p:strVal val="visible"/>
                                      </p:to>
                                    </p:set>
                                    <p:animEffect transition="in" filter="fade">
                                      <p:cBhvr>
                                        <p:cTn id="14" dur="1000"/>
                                        <p:tgtEl>
                                          <p:spTgt spid="9"/>
                                        </p:tgtEl>
                                      </p:cBhvr>
                                    </p:animEffect>
                                    <p:anim calcmode="lin" valueType="num">
                                      <p:cBhvr>
                                        <p:cTn id="15" dur="1000" fill="hold"/>
                                        <p:tgtEl>
                                          <p:spTgt spid="9"/>
                                        </p:tgtEl>
                                        <p:attrNameLst>
                                          <p:attrName>ppt_x</p:attrName>
                                        </p:attrNameLst>
                                      </p:cBhvr>
                                      <p:tavLst>
                                        <p:tav tm="0">
                                          <p:val>
                                            <p:strVal val="#ppt_x"/>
                                          </p:val>
                                        </p:tav>
                                        <p:tav tm="100000">
                                          <p:val>
                                            <p:strVal val="#ppt_x"/>
                                          </p:val>
                                        </p:tav>
                                      </p:tavLst>
                                    </p:anim>
                                    <p:anim calcmode="lin" valueType="num">
                                      <p:cBhvr>
                                        <p:cTn id="16"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fade">
                                      <p:cBhvr>
                                        <p:cTn id="21" dur="1000"/>
                                        <p:tgtEl>
                                          <p:spTgt spid="13"/>
                                        </p:tgtEl>
                                      </p:cBhvr>
                                    </p:animEffect>
                                    <p:anim calcmode="lin" valueType="num">
                                      <p:cBhvr>
                                        <p:cTn id="22" dur="1000" fill="hold"/>
                                        <p:tgtEl>
                                          <p:spTgt spid="13"/>
                                        </p:tgtEl>
                                        <p:attrNameLst>
                                          <p:attrName>ppt_x</p:attrName>
                                        </p:attrNameLst>
                                      </p:cBhvr>
                                      <p:tavLst>
                                        <p:tav tm="0">
                                          <p:val>
                                            <p:strVal val="#ppt_x"/>
                                          </p:val>
                                        </p:tav>
                                        <p:tav tm="100000">
                                          <p:val>
                                            <p:strVal val="#ppt_x"/>
                                          </p:val>
                                        </p:tav>
                                      </p:tavLst>
                                    </p:anim>
                                    <p:anim calcmode="lin" valueType="num">
                                      <p:cBhvr>
                                        <p:cTn id="23" dur="1000" fill="hold"/>
                                        <p:tgtEl>
                                          <p:spTgt spid="13"/>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animEffect transition="in" filter="fade">
                                      <p:cBhvr>
                                        <p:cTn id="28" dur="1000"/>
                                        <p:tgtEl>
                                          <p:spTgt spid="16"/>
                                        </p:tgtEl>
                                      </p:cBhvr>
                                    </p:animEffect>
                                    <p:anim calcmode="lin" valueType="num">
                                      <p:cBhvr>
                                        <p:cTn id="29" dur="1000" fill="hold"/>
                                        <p:tgtEl>
                                          <p:spTgt spid="16"/>
                                        </p:tgtEl>
                                        <p:attrNameLst>
                                          <p:attrName>ppt_x</p:attrName>
                                        </p:attrNameLst>
                                      </p:cBhvr>
                                      <p:tavLst>
                                        <p:tav tm="0">
                                          <p:val>
                                            <p:strVal val="#ppt_x"/>
                                          </p:val>
                                        </p:tav>
                                        <p:tav tm="100000">
                                          <p:val>
                                            <p:strVal val="#ppt_x"/>
                                          </p:val>
                                        </p:tav>
                                      </p:tavLst>
                                    </p:anim>
                                    <p:anim calcmode="lin" valueType="num">
                                      <p:cBhvr>
                                        <p:cTn id="30" dur="1000" fill="hold"/>
                                        <p:tgtEl>
                                          <p:spTgt spid="1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9" grpId="0"/>
      <p:bldP spid="13" grpId="0"/>
      <p:bldP spid="16"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20" y="241935"/>
            <a:ext cx="4550410"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大作业安排</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cxnSp>
        <p:nvCxnSpPr>
          <p:cNvPr id="85" name="直接连接符 84"/>
          <p:cNvCxnSpPr/>
          <p:nvPr/>
        </p:nvCxnSpPr>
        <p:spPr>
          <a:xfrm>
            <a:off x="358140" y="1141095"/>
            <a:ext cx="294449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2" name="文本框 1"/>
          <p:cNvSpPr txBox="1"/>
          <p:nvPr/>
        </p:nvSpPr>
        <p:spPr>
          <a:xfrm>
            <a:off x="267656" y="1762929"/>
            <a:ext cx="3520572" cy="1323439"/>
          </a:xfrm>
          <a:prstGeom prst="rect">
            <a:avLst/>
          </a:prstGeom>
          <a:noFill/>
        </p:spPr>
        <p:txBody>
          <a:bodyPr wrap="square" rtlCol="0">
            <a:spAutoFit/>
          </a:bodyPr>
          <a:lstStyle/>
          <a:p>
            <a:r>
              <a:rPr lang="zh-CN" altLang="en-US" sz="4000" b="1" dirty="0">
                <a:solidFill>
                  <a:schemeClr val="accent1"/>
                </a:solidFill>
                <a:effectLst>
                  <a:outerShdw blurRad="38100" dist="25400" dir="5400000" algn="ctr" rotWithShape="0">
                    <a:srgbClr val="6E747A">
                      <a:alpha val="43000"/>
                    </a:srgbClr>
                  </a:outerShdw>
                </a:effectLst>
              </a:rPr>
              <a:t>打印内容参考：</a:t>
            </a:r>
            <a:endParaRPr lang="zh-CN" altLang="en-US" sz="4000" b="1" dirty="0">
              <a:solidFill>
                <a:schemeClr val="accent1"/>
              </a:solidFill>
              <a:effectLst>
                <a:outerShdw blurRad="38100" dist="25400" dir="5400000" algn="ctr" rotWithShape="0">
                  <a:srgbClr val="6E747A">
                    <a:alpha val="43000"/>
                  </a:srgbClr>
                </a:outerShdw>
              </a:effectLst>
            </a:endParaRPr>
          </a:p>
          <a:p>
            <a:r>
              <a:rPr lang="zh-CN" altLang="en-US" sz="4000" b="1" dirty="0">
                <a:solidFill>
                  <a:schemeClr val="accent1"/>
                </a:solidFill>
                <a:effectLst>
                  <a:outerShdw blurRad="38100" dist="25400" dir="5400000" algn="ctr" rotWithShape="0">
                    <a:srgbClr val="6E747A">
                      <a:alpha val="43000"/>
                    </a:srgbClr>
                  </a:outerShdw>
                </a:effectLst>
              </a:rPr>
              <a:t>打印格式不限</a:t>
            </a:r>
            <a:endParaRPr lang="zh-CN" altLang="en-US" sz="4000" b="1" dirty="0">
              <a:solidFill>
                <a:schemeClr val="accent1"/>
              </a:solidFill>
              <a:effectLst>
                <a:outerShdw blurRad="38100" dist="25400" dir="5400000" algn="ctr" rotWithShape="0">
                  <a:srgbClr val="6E747A">
                    <a:alpha val="43000"/>
                  </a:srgbClr>
                </a:outerShdw>
              </a:effectLst>
            </a:endParaRPr>
          </a:p>
        </p:txBody>
      </p:sp>
      <p:pic>
        <p:nvPicPr>
          <p:cNvPr id="4" name="图片 3"/>
          <p:cNvPicPr>
            <a:picLocks noChangeAspect="1"/>
          </p:cNvPicPr>
          <p:nvPr/>
        </p:nvPicPr>
        <p:blipFill>
          <a:blip r:embed="rId2"/>
          <a:stretch>
            <a:fillRect/>
          </a:stretch>
        </p:blipFill>
        <p:spPr>
          <a:xfrm>
            <a:off x="5545124" y="782955"/>
            <a:ext cx="5905500" cy="5238750"/>
          </a:xfrm>
          <a:prstGeom prst="rect">
            <a:avLst/>
          </a:prstGeom>
        </p:spPr>
      </p:pic>
      <p:sp>
        <p:nvSpPr>
          <p:cNvPr id="7" name="文本框 6"/>
          <p:cNvSpPr txBox="1"/>
          <p:nvPr/>
        </p:nvSpPr>
        <p:spPr>
          <a:xfrm>
            <a:off x="5347855" y="241935"/>
            <a:ext cx="6622471" cy="523220"/>
          </a:xfrm>
          <a:prstGeom prst="rect">
            <a:avLst/>
          </a:prstGeom>
          <a:noFill/>
        </p:spPr>
        <p:txBody>
          <a:bodyPr wrap="square" rtlCol="0">
            <a:spAutoFit/>
          </a:bodyPr>
          <a:lstStyle/>
          <a:p>
            <a:r>
              <a:rPr lang="zh-CN" altLang="en-US" sz="2800" b="1" dirty="0">
                <a:solidFill>
                  <a:schemeClr val="accent1"/>
                </a:solidFill>
                <a:effectLst>
                  <a:outerShdw blurRad="38100" dist="25400" dir="5400000" algn="ctr" rotWithShape="0">
                    <a:srgbClr val="6E747A">
                      <a:alpha val="43000"/>
                    </a:srgbClr>
                  </a:outerShdw>
                </a:effectLst>
              </a:rPr>
              <a:t>训练打印（每训练</a:t>
            </a:r>
            <a:r>
              <a:rPr lang="zh-CN" altLang="en-US" sz="2800" b="1">
                <a:solidFill>
                  <a:schemeClr val="accent1"/>
                </a:solidFill>
                <a:effectLst>
                  <a:outerShdw blurRad="38100" dist="25400" dir="5400000" algn="ctr" rotWithShape="0">
                    <a:srgbClr val="6E747A">
                      <a:alpha val="43000"/>
                    </a:srgbClr>
                  </a:outerShdw>
                </a:effectLst>
              </a:rPr>
              <a:t>完一半进行</a:t>
            </a:r>
            <a:r>
              <a:rPr lang="zh-CN" altLang="en-US" sz="2800" b="1" dirty="0">
                <a:solidFill>
                  <a:schemeClr val="accent1"/>
                </a:solidFill>
                <a:effectLst>
                  <a:outerShdw blurRad="38100" dist="25400" dir="5400000" algn="ctr" rotWithShape="0">
                    <a:srgbClr val="6E747A">
                      <a:alpha val="43000"/>
                    </a:srgbClr>
                  </a:outerShdw>
                </a:effectLst>
              </a:rPr>
              <a:t>一次打印）：</a:t>
            </a:r>
            <a:endParaRPr lang="zh-CN" altLang="en-US" sz="2800" b="1" dirty="0">
              <a:solidFill>
                <a:schemeClr val="accent1"/>
              </a:solidFill>
              <a:effectLst>
                <a:outerShdw blurRad="38100" dist="25400" dir="5400000" algn="ctr" rotWithShape="0">
                  <a:srgbClr val="6E747A">
                    <a:alpha val="43000"/>
                  </a:srgbClr>
                </a:outerShdw>
              </a:effectLst>
            </a:endParaRPr>
          </a:p>
        </p:txBody>
      </p:sp>
    </p:spTree>
  </p:cSld>
  <p:clrMapOvr>
    <a:masterClrMapping/>
  </p:clrMapOvr>
  <p:transition spd="slow"/>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20" y="241935"/>
            <a:ext cx="4550410"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深度学习框架</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cxnSp>
        <p:nvCxnSpPr>
          <p:cNvPr id="85" name="直接连接符 84"/>
          <p:cNvCxnSpPr/>
          <p:nvPr/>
        </p:nvCxnSpPr>
        <p:spPr>
          <a:xfrm>
            <a:off x="358140" y="1141095"/>
            <a:ext cx="294449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pic>
        <p:nvPicPr>
          <p:cNvPr id="100" name="图片 99"/>
          <p:cNvPicPr/>
          <p:nvPr/>
        </p:nvPicPr>
        <p:blipFill>
          <a:blip r:embed="rId2"/>
          <a:stretch>
            <a:fillRect/>
          </a:stretch>
        </p:blipFill>
        <p:spPr>
          <a:xfrm>
            <a:off x="358140" y="1438910"/>
            <a:ext cx="4210050" cy="3699510"/>
          </a:xfrm>
          <a:prstGeom prst="rect">
            <a:avLst/>
          </a:prstGeom>
          <a:noFill/>
          <a:ln w="9525">
            <a:noFill/>
          </a:ln>
        </p:spPr>
      </p:pic>
      <p:pic>
        <p:nvPicPr>
          <p:cNvPr id="110" name="图片 109"/>
          <p:cNvPicPr/>
          <p:nvPr/>
        </p:nvPicPr>
        <p:blipFill>
          <a:blip r:embed="rId3"/>
          <a:stretch>
            <a:fillRect/>
          </a:stretch>
        </p:blipFill>
        <p:spPr>
          <a:xfrm>
            <a:off x="6068060" y="241935"/>
            <a:ext cx="4434840" cy="2310130"/>
          </a:xfrm>
          <a:prstGeom prst="rect">
            <a:avLst/>
          </a:prstGeom>
          <a:noFill/>
          <a:ln w="9525">
            <a:noFill/>
          </a:ln>
        </p:spPr>
      </p:pic>
      <p:pic>
        <p:nvPicPr>
          <p:cNvPr id="2" name="图片 1" descr="ab0902bd3660e12bf45ac05a71c4722"/>
          <p:cNvPicPr>
            <a:picLocks noChangeAspect="1"/>
          </p:cNvPicPr>
          <p:nvPr/>
        </p:nvPicPr>
        <p:blipFill>
          <a:blip r:embed="rId4"/>
          <a:stretch>
            <a:fillRect/>
          </a:stretch>
        </p:blipFill>
        <p:spPr>
          <a:xfrm>
            <a:off x="5355590" y="2807335"/>
            <a:ext cx="3778250" cy="1524000"/>
          </a:xfrm>
          <a:prstGeom prst="rect">
            <a:avLst/>
          </a:prstGeom>
        </p:spPr>
      </p:pic>
      <p:pic>
        <p:nvPicPr>
          <p:cNvPr id="112" name="图片 111"/>
          <p:cNvPicPr/>
          <p:nvPr/>
        </p:nvPicPr>
        <p:blipFill>
          <a:blip r:embed="rId5"/>
          <a:stretch>
            <a:fillRect/>
          </a:stretch>
        </p:blipFill>
        <p:spPr>
          <a:xfrm>
            <a:off x="6000115" y="4373881"/>
            <a:ext cx="4762500" cy="1981199"/>
          </a:xfrm>
          <a:prstGeom prst="rect">
            <a:avLst/>
          </a:prstGeom>
          <a:noFill/>
          <a:ln w="9525">
            <a:noFill/>
          </a:ln>
        </p:spPr>
      </p:pic>
    </p:spTree>
  </p:cSld>
  <p:clrMapOvr>
    <a:masterClrMapping/>
  </p:clrMapOvr>
  <p:transition spd="slow"/>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20" y="241935"/>
            <a:ext cx="4550410"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大作业安排</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cxnSp>
        <p:nvCxnSpPr>
          <p:cNvPr id="85" name="直接连接符 84"/>
          <p:cNvCxnSpPr/>
          <p:nvPr/>
        </p:nvCxnSpPr>
        <p:spPr>
          <a:xfrm>
            <a:off x="358140" y="1141095"/>
            <a:ext cx="294449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2" name="文本框 1"/>
          <p:cNvSpPr txBox="1"/>
          <p:nvPr/>
        </p:nvSpPr>
        <p:spPr>
          <a:xfrm>
            <a:off x="267656" y="1762929"/>
            <a:ext cx="3520572" cy="1323439"/>
          </a:xfrm>
          <a:prstGeom prst="rect">
            <a:avLst/>
          </a:prstGeom>
          <a:noFill/>
        </p:spPr>
        <p:txBody>
          <a:bodyPr wrap="square" rtlCol="0">
            <a:spAutoFit/>
          </a:bodyPr>
          <a:lstStyle/>
          <a:p>
            <a:r>
              <a:rPr lang="zh-CN" altLang="en-US" sz="4000" b="1" dirty="0">
                <a:solidFill>
                  <a:schemeClr val="accent1"/>
                </a:solidFill>
                <a:effectLst>
                  <a:outerShdw blurRad="38100" dist="25400" dir="5400000" algn="ctr" rotWithShape="0">
                    <a:srgbClr val="6E747A">
                      <a:alpha val="43000"/>
                    </a:srgbClr>
                  </a:outerShdw>
                </a:effectLst>
              </a:rPr>
              <a:t>打印内容参考：</a:t>
            </a:r>
            <a:endParaRPr lang="zh-CN" altLang="en-US" sz="4000" b="1" dirty="0">
              <a:solidFill>
                <a:schemeClr val="accent1"/>
              </a:solidFill>
              <a:effectLst>
                <a:outerShdw blurRad="38100" dist="25400" dir="5400000" algn="ctr" rotWithShape="0">
                  <a:srgbClr val="6E747A">
                    <a:alpha val="43000"/>
                  </a:srgbClr>
                </a:outerShdw>
              </a:effectLst>
            </a:endParaRPr>
          </a:p>
          <a:p>
            <a:r>
              <a:rPr lang="zh-CN" altLang="en-US" sz="4000" b="1" dirty="0">
                <a:solidFill>
                  <a:schemeClr val="accent1"/>
                </a:solidFill>
                <a:effectLst>
                  <a:outerShdw blurRad="38100" dist="25400" dir="5400000" algn="ctr" rotWithShape="0">
                    <a:srgbClr val="6E747A">
                      <a:alpha val="43000"/>
                    </a:srgbClr>
                  </a:outerShdw>
                </a:effectLst>
              </a:rPr>
              <a:t>打印格式不限</a:t>
            </a:r>
            <a:endParaRPr lang="zh-CN" altLang="en-US" sz="4000" b="1" dirty="0">
              <a:solidFill>
                <a:schemeClr val="accent1"/>
              </a:solidFill>
              <a:effectLst>
                <a:outerShdw blurRad="38100" dist="25400" dir="5400000" algn="ctr" rotWithShape="0">
                  <a:srgbClr val="6E747A">
                    <a:alpha val="43000"/>
                  </a:srgbClr>
                </a:outerShdw>
              </a:effectLst>
            </a:endParaRPr>
          </a:p>
        </p:txBody>
      </p:sp>
      <p:sp>
        <p:nvSpPr>
          <p:cNvPr id="7" name="文本框 6"/>
          <p:cNvSpPr txBox="1"/>
          <p:nvPr/>
        </p:nvSpPr>
        <p:spPr>
          <a:xfrm>
            <a:off x="7450248" y="241935"/>
            <a:ext cx="1753129" cy="523220"/>
          </a:xfrm>
          <a:prstGeom prst="rect">
            <a:avLst/>
          </a:prstGeom>
          <a:noFill/>
        </p:spPr>
        <p:txBody>
          <a:bodyPr wrap="square" rtlCol="0">
            <a:spAutoFit/>
          </a:bodyPr>
          <a:lstStyle/>
          <a:p>
            <a:r>
              <a:rPr lang="zh-CN" altLang="en-US" sz="2800" b="1" dirty="0">
                <a:solidFill>
                  <a:schemeClr val="accent1"/>
                </a:solidFill>
                <a:effectLst>
                  <a:outerShdw blurRad="38100" dist="25400" dir="5400000" algn="ctr" rotWithShape="0">
                    <a:srgbClr val="6E747A">
                      <a:alpha val="43000"/>
                    </a:srgbClr>
                  </a:outerShdw>
                </a:effectLst>
              </a:rPr>
              <a:t>测试打印：</a:t>
            </a:r>
            <a:endParaRPr lang="zh-CN" altLang="en-US" sz="2800" b="1" dirty="0">
              <a:solidFill>
                <a:schemeClr val="accent1"/>
              </a:solidFill>
              <a:effectLst>
                <a:outerShdw blurRad="38100" dist="25400" dir="5400000" algn="ctr" rotWithShape="0">
                  <a:srgbClr val="6E747A">
                    <a:alpha val="43000"/>
                  </a:srgbClr>
                </a:outerShdw>
              </a:effectLst>
            </a:endParaRPr>
          </a:p>
        </p:txBody>
      </p:sp>
      <p:pic>
        <p:nvPicPr>
          <p:cNvPr id="6" name="图片 5"/>
          <p:cNvPicPr>
            <a:picLocks noChangeAspect="1"/>
          </p:cNvPicPr>
          <p:nvPr/>
        </p:nvPicPr>
        <p:blipFill>
          <a:blip r:embed="rId2"/>
          <a:stretch>
            <a:fillRect/>
          </a:stretch>
        </p:blipFill>
        <p:spPr>
          <a:xfrm>
            <a:off x="6321799" y="1089623"/>
            <a:ext cx="4010025" cy="866775"/>
          </a:xfrm>
          <a:prstGeom prst="rect">
            <a:avLst/>
          </a:prstGeom>
        </p:spPr>
      </p:pic>
      <p:pic>
        <p:nvPicPr>
          <p:cNvPr id="10" name="图片 9"/>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21799" y="2424648"/>
            <a:ext cx="3924848" cy="876422"/>
          </a:xfrm>
          <a:prstGeom prst="rect">
            <a:avLst/>
          </a:prstGeom>
        </p:spPr>
      </p:pic>
    </p:spTree>
  </p:cSld>
  <p:clrMapOvr>
    <a:masterClrMapping/>
  </p:clrMapOvr>
  <p:transition spd="slow"/>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蓝色领带&#10;&#10;中度可信度描述已自动生成"/>
          <p:cNvPicPr>
            <a:picLocks noChangeAspect="1"/>
          </p:cNvPicPr>
          <p:nvPr/>
        </p:nvPicPr>
        <p:blipFill rotWithShape="1">
          <a:blip r:embed="rId1">
            <a:alphaModFix amt="4000"/>
          </a:blip>
          <a:stretch>
            <a:fillRect/>
          </a:stretch>
        </p:blipFill>
        <p:spPr>
          <a:xfrm rot="16200000">
            <a:off x="2667000" y="-2667635"/>
            <a:ext cx="6857365" cy="12192000"/>
          </a:xfrm>
          <a:prstGeom prst="rect">
            <a:avLst/>
          </a:prstGeom>
          <a:noFill/>
        </p:spPr>
      </p:pic>
      <p:sp>
        <p:nvSpPr>
          <p:cNvPr id="5" name="矩形 4"/>
          <p:cNvSpPr/>
          <p:nvPr/>
        </p:nvSpPr>
        <p:spPr>
          <a:xfrm>
            <a:off x="325120" y="241935"/>
            <a:ext cx="3483610"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资料参考</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2"/>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7" name="文本框 6"/>
          <p:cNvSpPr txBox="1"/>
          <p:nvPr/>
        </p:nvSpPr>
        <p:spPr>
          <a:xfrm>
            <a:off x="4695825" y="6397625"/>
            <a:ext cx="2926080" cy="368300"/>
          </a:xfrm>
          <a:prstGeom prst="rect">
            <a:avLst/>
          </a:prstGeom>
          <a:noFill/>
        </p:spPr>
        <p:txBody>
          <a:bodyPr wrap="none" rtlCol="0">
            <a:spAutoFit/>
          </a:bodyPr>
          <a:lstStyle/>
          <a:p>
            <a:pPr algn="l"/>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3" name="文本框 2"/>
          <p:cNvSpPr txBox="1"/>
          <p:nvPr/>
        </p:nvSpPr>
        <p:spPr>
          <a:xfrm>
            <a:off x="2262505" y="859998"/>
            <a:ext cx="7977939" cy="5078313"/>
          </a:xfrm>
          <a:prstGeom prst="rect">
            <a:avLst/>
          </a:prstGeom>
          <a:noFill/>
        </p:spPr>
        <p:txBody>
          <a:bodyPr wrap="square" rtlCol="0">
            <a:spAutoFit/>
          </a:bodyPr>
          <a:lstStyle/>
          <a:p>
            <a:pPr algn="ctr"/>
            <a:r>
              <a:rPr lang="en-US" altLang="zh-CN" sz="4400" b="1" dirty="0">
                <a:solidFill>
                  <a:schemeClr val="accent1"/>
                </a:solidFill>
                <a:effectLst>
                  <a:outerShdw blurRad="38100" dist="25400" dir="5400000" algn="ctr" rotWithShape="0">
                    <a:srgbClr val="6E747A">
                      <a:alpha val="43000"/>
                    </a:srgbClr>
                  </a:outerShdw>
                </a:effectLst>
              </a:rPr>
              <a:t>PYTORCH &amp; </a:t>
            </a:r>
            <a:r>
              <a:rPr lang="zh-CN" altLang="en-US" sz="4400" b="1" dirty="0">
                <a:solidFill>
                  <a:schemeClr val="accent1"/>
                </a:solidFill>
                <a:effectLst>
                  <a:outerShdw blurRad="38100" dist="25400" dir="5400000" algn="ctr" rotWithShape="0">
                    <a:srgbClr val="6E747A">
                      <a:alpha val="43000"/>
                    </a:srgbClr>
                  </a:outerShdw>
                </a:effectLst>
              </a:rPr>
              <a:t>深度学习</a:t>
            </a:r>
            <a:endParaRPr lang="en-US" altLang="zh-CN" sz="2800" dirty="0"/>
          </a:p>
          <a:p>
            <a:endParaRPr lang="en-US" altLang="zh-CN" sz="2800" dirty="0">
              <a:hlinkClick r:id="rId3"/>
            </a:endParaRPr>
          </a:p>
          <a:p>
            <a:r>
              <a:rPr lang="en-US" altLang="zh-CN" sz="2800" dirty="0">
                <a:sym typeface="+mn-ea"/>
                <a:hlinkClick r:id="rId4"/>
              </a:rPr>
              <a:t>【</a:t>
            </a:r>
            <a:r>
              <a:rPr lang="zh-CN" altLang="en-US" sz="2800" dirty="0">
                <a:sym typeface="+mn-ea"/>
                <a:hlinkClick r:id="rId4"/>
              </a:rPr>
              <a:t>中英字幕</a:t>
            </a:r>
            <a:r>
              <a:rPr lang="en-US" altLang="zh-CN" sz="2800" dirty="0">
                <a:sym typeface="+mn-ea"/>
                <a:hlinkClick r:id="rId4"/>
              </a:rPr>
              <a:t>】</a:t>
            </a:r>
            <a:r>
              <a:rPr lang="zh-CN" altLang="en-US" sz="2800" dirty="0">
                <a:sym typeface="+mn-ea"/>
                <a:hlinkClick r:id="rId4"/>
              </a:rPr>
              <a:t>吴恩达深度学习课程第一课 </a:t>
            </a:r>
            <a:r>
              <a:rPr lang="en-US" altLang="zh-CN" sz="2800" dirty="0">
                <a:sym typeface="+mn-ea"/>
                <a:hlinkClick r:id="rId4"/>
              </a:rPr>
              <a:t>— </a:t>
            </a:r>
            <a:r>
              <a:rPr lang="zh-CN" altLang="en-US" sz="2800" dirty="0">
                <a:sym typeface="+mn-ea"/>
                <a:hlinkClick r:id="rId4"/>
              </a:rPr>
              <a:t>神经网络与深度学习</a:t>
            </a:r>
            <a:r>
              <a:rPr lang="en-US" altLang="zh-CN" sz="2800" dirty="0">
                <a:sym typeface="+mn-ea"/>
                <a:hlinkClick r:id="rId4"/>
              </a:rPr>
              <a:t>_</a:t>
            </a:r>
            <a:r>
              <a:rPr lang="zh-CN" altLang="en-US" sz="2800" dirty="0">
                <a:sym typeface="+mn-ea"/>
                <a:hlinkClick r:id="rId4"/>
              </a:rPr>
              <a:t>哔哩哔哩</a:t>
            </a:r>
            <a:r>
              <a:rPr lang="en-US" altLang="zh-CN" sz="2800" dirty="0">
                <a:sym typeface="+mn-ea"/>
                <a:hlinkClick r:id="rId4"/>
              </a:rPr>
              <a:t>_</a:t>
            </a:r>
            <a:r>
              <a:rPr lang="en-US" altLang="zh-CN" sz="2800" dirty="0" err="1">
                <a:sym typeface="+mn-ea"/>
                <a:hlinkClick r:id="rId4"/>
              </a:rPr>
              <a:t>bilibili</a:t>
            </a:r>
            <a:endParaRPr lang="zh-CN" altLang="en-US" sz="2800" dirty="0"/>
          </a:p>
          <a:p>
            <a:endParaRPr lang="en-US" altLang="zh-CN" sz="2800" dirty="0">
              <a:hlinkClick r:id="rId5"/>
            </a:endParaRPr>
          </a:p>
          <a:p>
            <a:r>
              <a:rPr lang="en-US" altLang="zh-CN" sz="2800" dirty="0" err="1">
                <a:hlinkClick r:id="rId6"/>
              </a:rPr>
              <a:t>PyTorch</a:t>
            </a:r>
            <a:r>
              <a:rPr lang="en-US" altLang="zh-CN" sz="2800" dirty="0">
                <a:hlinkClick r:id="rId6"/>
              </a:rPr>
              <a:t> documentation — </a:t>
            </a:r>
            <a:r>
              <a:rPr lang="en-US" altLang="zh-CN" sz="2800" dirty="0" err="1">
                <a:hlinkClick r:id="rId6"/>
              </a:rPr>
              <a:t>PyTorch</a:t>
            </a:r>
            <a:r>
              <a:rPr lang="en-US" altLang="zh-CN" sz="2800" dirty="0">
                <a:hlinkClick r:id="rId6"/>
              </a:rPr>
              <a:t> 2.0 documentation</a:t>
            </a:r>
            <a:endParaRPr lang="en-US" altLang="zh-CN" sz="2800" dirty="0">
              <a:hlinkClick r:id="rId5"/>
            </a:endParaRPr>
          </a:p>
          <a:p>
            <a:endParaRPr lang="en-US" altLang="zh-CN" sz="2800" dirty="0">
              <a:hlinkClick r:id="rId5"/>
            </a:endParaRPr>
          </a:p>
          <a:p>
            <a:r>
              <a:rPr lang="en-US" altLang="zh-CN" sz="2800" dirty="0" err="1">
                <a:hlinkClick r:id="rId7"/>
              </a:rPr>
              <a:t>PyTorch</a:t>
            </a:r>
            <a:r>
              <a:rPr lang="en-US" altLang="zh-CN" sz="2800" dirty="0">
                <a:hlinkClick r:id="rId7"/>
              </a:rPr>
              <a:t> </a:t>
            </a:r>
            <a:r>
              <a:rPr lang="zh-CN" altLang="en-US" sz="2800" dirty="0">
                <a:hlinkClick r:id="rId7"/>
              </a:rPr>
              <a:t>中文文档 </a:t>
            </a:r>
            <a:r>
              <a:rPr lang="en-US" altLang="zh-CN" sz="2800" dirty="0">
                <a:hlinkClick r:id="rId7"/>
              </a:rPr>
              <a:t>(pytorchtutorial.com)</a:t>
            </a:r>
            <a:endParaRPr lang="en-US" altLang="zh-CN" sz="2800" dirty="0"/>
          </a:p>
          <a:p>
            <a:endParaRPr lang="en-US" altLang="zh-CN" sz="2800" dirty="0">
              <a:sym typeface="+mn-ea"/>
            </a:endParaRPr>
          </a:p>
          <a:p>
            <a:r>
              <a:rPr lang="zh-CN" altLang="en-US" sz="2800" dirty="0">
                <a:solidFill>
                  <a:schemeClr val="accent1"/>
                </a:solidFill>
                <a:sym typeface="+mn-ea"/>
              </a:rPr>
              <a:t>其他博客、文章</a:t>
            </a:r>
            <a:endParaRPr lang="zh-CN" altLang="en-US" sz="2800" dirty="0">
              <a:solidFill>
                <a:schemeClr val="accent1"/>
              </a:solidFill>
              <a:sym typeface="+mn-ea"/>
              <a:hlinkClick r:id="rId3"/>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任意多边形 10"/>
          <p:cNvSpPr/>
          <p:nvPr/>
        </p:nvSpPr>
        <p:spPr>
          <a:xfrm rot="16200000">
            <a:off x="2667000" y="-2839085"/>
            <a:ext cx="6635750" cy="12758420"/>
          </a:xfrm>
          <a:custGeom>
            <a:avLst/>
            <a:gdLst>
              <a:gd name="connsiteX0" fmla="*/ 0 w 9970"/>
              <a:gd name="connsiteY0" fmla="*/ 0 h 19423"/>
              <a:gd name="connsiteX1" fmla="*/ 383 w 9970"/>
              <a:gd name="connsiteY1" fmla="*/ 33 h 19423"/>
              <a:gd name="connsiteX2" fmla="*/ 9970 w 9970"/>
              <a:gd name="connsiteY2" fmla="*/ 9696 h 19423"/>
              <a:gd name="connsiteX3" fmla="*/ 504 w 9970"/>
              <a:gd name="connsiteY3" fmla="*/ 19423 h 19423"/>
              <a:gd name="connsiteX4" fmla="*/ 24 w 9970"/>
              <a:gd name="connsiteY4" fmla="*/ 19359 h 19423"/>
              <a:gd name="connsiteX5" fmla="*/ 0 w 9970"/>
              <a:gd name="connsiteY5" fmla="*/ 0 h 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0" h="19423">
                <a:moveTo>
                  <a:pt x="0" y="0"/>
                </a:moveTo>
                <a:lnTo>
                  <a:pt x="383" y="33"/>
                </a:lnTo>
                <a:lnTo>
                  <a:pt x="9970" y="9696"/>
                </a:lnTo>
                <a:lnTo>
                  <a:pt x="504" y="19423"/>
                </a:lnTo>
                <a:lnTo>
                  <a:pt x="24" y="19359"/>
                </a:lnTo>
                <a:lnTo>
                  <a:pt x="0" y="0"/>
                </a:lnTo>
                <a:close/>
              </a:path>
            </a:pathLst>
          </a:custGeom>
          <a:solidFill>
            <a:srgbClr val="1C283B">
              <a:alpha val="62000"/>
            </a:srgbClr>
          </a:solidFill>
          <a:ln>
            <a:noFill/>
          </a:ln>
          <a:effectLst>
            <a:outerShdw blurRad="3429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pic>
        <p:nvPicPr>
          <p:cNvPr id="6" name="图片 5" descr="DSCF6741"/>
          <p:cNvPicPr>
            <a:picLocks noChangeAspect="1"/>
          </p:cNvPicPr>
          <p:nvPr/>
        </p:nvPicPr>
        <p:blipFill>
          <a:blip r:embed="rId1"/>
          <a:srcRect l="35300" b="10"/>
          <a:stretch>
            <a:fillRect/>
          </a:stretch>
        </p:blipFill>
        <p:spPr>
          <a:xfrm>
            <a:off x="0" y="0"/>
            <a:ext cx="6496685" cy="6694109"/>
          </a:xfrm>
          <a:custGeom>
            <a:avLst/>
            <a:gdLst/>
            <a:ahLst/>
            <a:cxnLst>
              <a:cxn ang="3">
                <a:pos x="hc" y="t"/>
              </a:cxn>
              <a:cxn ang="cd2">
                <a:pos x="l" y="vc"/>
              </a:cxn>
              <a:cxn ang="cd4">
                <a:pos x="hc" y="b"/>
              </a:cxn>
              <a:cxn ang="0">
                <a:pos x="r" y="vc"/>
              </a:cxn>
            </a:cxnLst>
            <a:rect l="l" t="t" r="r" b="b"/>
            <a:pathLst>
              <a:path w="10231" h="10542">
                <a:moveTo>
                  <a:pt x="0" y="0"/>
                </a:moveTo>
                <a:lnTo>
                  <a:pt x="10231" y="0"/>
                </a:lnTo>
                <a:lnTo>
                  <a:pt x="10231" y="326"/>
                </a:lnTo>
                <a:lnTo>
                  <a:pt x="0" y="10542"/>
                </a:lnTo>
                <a:lnTo>
                  <a:pt x="0" y="0"/>
                </a:lnTo>
                <a:close/>
              </a:path>
            </a:pathLst>
          </a:custGeom>
        </p:spPr>
      </p:pic>
      <p:sp>
        <p:nvSpPr>
          <p:cNvPr id="29" name="文本框 28"/>
          <p:cNvSpPr txBox="1"/>
          <p:nvPr/>
        </p:nvSpPr>
        <p:spPr>
          <a:xfrm>
            <a:off x="2445418" y="2996589"/>
            <a:ext cx="7078980" cy="3769360"/>
          </a:xfrm>
          <a:prstGeom prst="rect">
            <a:avLst/>
          </a:prstGeom>
          <a:noFill/>
        </p:spPr>
        <p:txBody>
          <a:bodyPr wrap="none" rtlCol="0">
            <a:spAutoFit/>
          </a:bodyPr>
          <a:lstStyle>
            <a:defPPr>
              <a:defRPr lang="en-US"/>
            </a:defPPr>
            <a:lvl1pPr algn="r">
              <a:defRPr sz="3600">
                <a:solidFill>
                  <a:schemeClr val="bg1"/>
                </a:solidFill>
                <a:latin typeface="Century Gothic" panose="020B0502020202090204" pitchFamily="34" charset="0"/>
              </a:defRPr>
            </a:lvl1pPr>
          </a:lstStyle>
          <a:p>
            <a:pPr algn="ctr"/>
            <a:r>
              <a:rPr lang="en-US" altLang="zh-CN" sz="23900" i="1" dirty="0">
                <a:solidFill>
                  <a:schemeClr val="bg1">
                    <a:alpha val="5000"/>
                  </a:schemeClr>
                </a:solidFill>
                <a:effectLst>
                  <a:reflection blurRad="6350" stA="55000" endA="300" endPos="45500" dir="5400000" sy="-100000" algn="bl" rotWithShape="0"/>
                </a:effectLst>
                <a:latin typeface="华文琥珀" panose="02010800040101010101" charset="-122"/>
                <a:ea typeface="华文琥珀" panose="02010800040101010101" charset="-122"/>
              </a:rPr>
              <a:t>2022</a:t>
            </a:r>
            <a:endParaRPr lang="en-US" altLang="zh-CN" sz="23900" i="1" dirty="0">
              <a:solidFill>
                <a:schemeClr val="bg1">
                  <a:alpha val="5000"/>
                </a:schemeClr>
              </a:solidFill>
              <a:effectLst>
                <a:reflection blurRad="6350" stA="55000" endA="300" endPos="45500" dir="5400000" sy="-100000" algn="bl" rotWithShape="0"/>
              </a:effectLst>
              <a:latin typeface="华文琥珀" panose="02010800040101010101" charset="-122"/>
              <a:ea typeface="华文琥珀" panose="02010800040101010101" charset="-122"/>
            </a:endParaRPr>
          </a:p>
        </p:txBody>
      </p:sp>
      <p:sp>
        <p:nvSpPr>
          <p:cNvPr id="27" name="文本框 26"/>
          <p:cNvSpPr txBox="1"/>
          <p:nvPr/>
        </p:nvSpPr>
        <p:spPr>
          <a:xfrm>
            <a:off x="4416425" y="4152265"/>
            <a:ext cx="3358515" cy="829945"/>
          </a:xfrm>
          <a:prstGeom prst="rect">
            <a:avLst/>
          </a:prstGeom>
          <a:noFill/>
        </p:spPr>
        <p:txBody>
          <a:bodyPr wrap="square" rtlCol="0">
            <a:spAutoFit/>
            <a:scene3d>
              <a:camera prst="orthographicFront"/>
              <a:lightRig rig="threePt" dir="t"/>
            </a:scene3d>
            <a:sp3d contourW="12700"/>
          </a:bodyPr>
          <a:lstStyle/>
          <a:p>
            <a:pPr algn="ctr"/>
            <a:r>
              <a:rPr lang="en-US" altLang="zh-CN" sz="4800" i="1" dirty="0">
                <a:solidFill>
                  <a:schemeClr val="bg1"/>
                </a:solidFill>
                <a:latin typeface="Arial" panose="020B0604020202090204" pitchFamily="34" charset="0"/>
                <a:cs typeface="Arial" panose="020B0604020202090204" pitchFamily="34" charset="0"/>
              </a:rPr>
              <a:t>THANKS</a:t>
            </a:r>
            <a:endParaRPr lang="en-US" altLang="zh-CN" sz="4800" i="1" dirty="0">
              <a:solidFill>
                <a:schemeClr val="bg1"/>
              </a:solidFill>
              <a:latin typeface="Arial" panose="020B0604020202090204" pitchFamily="34" charset="0"/>
              <a:cs typeface="Arial" panose="020B0604020202090204" pitchFamily="34" charset="0"/>
            </a:endParaRPr>
          </a:p>
        </p:txBody>
      </p:sp>
      <p:sp>
        <p:nvSpPr>
          <p:cNvPr id="2" name="任意多边形 1"/>
          <p:cNvSpPr/>
          <p:nvPr/>
        </p:nvSpPr>
        <p:spPr>
          <a:xfrm>
            <a:off x="0" y="635"/>
            <a:ext cx="6496685" cy="6694109"/>
          </a:xfrm>
          <a:custGeom>
            <a:avLst/>
            <a:gdLst/>
            <a:ahLst/>
            <a:cxnLst>
              <a:cxn ang="3">
                <a:pos x="hc" y="t"/>
              </a:cxn>
              <a:cxn ang="cd2">
                <a:pos x="l" y="vc"/>
              </a:cxn>
              <a:cxn ang="cd4">
                <a:pos x="hc" y="b"/>
              </a:cxn>
              <a:cxn ang="0">
                <a:pos x="r" y="vc"/>
              </a:cxn>
            </a:cxnLst>
            <a:rect l="l" t="t" r="r" b="b"/>
            <a:pathLst>
              <a:path w="10231" h="10542">
                <a:moveTo>
                  <a:pt x="0" y="0"/>
                </a:moveTo>
                <a:lnTo>
                  <a:pt x="10231" y="0"/>
                </a:lnTo>
                <a:lnTo>
                  <a:pt x="10231" y="326"/>
                </a:lnTo>
                <a:lnTo>
                  <a:pt x="0" y="10542"/>
                </a:lnTo>
                <a:lnTo>
                  <a:pt x="0" y="0"/>
                </a:lnTo>
                <a:close/>
              </a:path>
            </a:pathLst>
          </a:custGeom>
          <a:solidFill>
            <a:schemeClr val="accent6">
              <a:lumMod val="50000"/>
              <a:alpha val="50000"/>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zh-CN" altLang="en-US" dirty="0">
              <a:ea typeface="微软雅黑" panose="020B0503020204020204" charset="-122"/>
            </a:endParaRPr>
          </a:p>
        </p:txBody>
      </p:sp>
      <p:pic>
        <p:nvPicPr>
          <p:cNvPr id="9" name="图片 8" descr="DSCF6760"/>
          <p:cNvPicPr>
            <a:picLocks noChangeAspect="1"/>
          </p:cNvPicPr>
          <p:nvPr/>
        </p:nvPicPr>
        <p:blipFill>
          <a:blip r:embed="rId2"/>
          <a:srcRect t="18012" r="53150" b="1309"/>
          <a:stretch>
            <a:fillRect/>
          </a:stretch>
        </p:blipFill>
        <p:spPr>
          <a:xfrm>
            <a:off x="6496685" y="379"/>
            <a:ext cx="5727065" cy="6575046"/>
          </a:xfrm>
          <a:custGeom>
            <a:avLst/>
            <a:gdLst/>
            <a:ahLst/>
            <a:cxnLst>
              <a:cxn ang="3">
                <a:pos x="hc" y="t"/>
              </a:cxn>
              <a:cxn ang="cd2">
                <a:pos x="l" y="vc"/>
              </a:cxn>
              <a:cxn ang="cd4">
                <a:pos x="hc" y="b"/>
              </a:cxn>
              <a:cxn ang="0">
                <a:pos x="r" y="vc"/>
              </a:cxn>
            </a:cxnLst>
            <a:rect l="l" t="t" r="r" b="b"/>
            <a:pathLst>
              <a:path w="9019" h="10354">
                <a:moveTo>
                  <a:pt x="0" y="0"/>
                </a:moveTo>
                <a:lnTo>
                  <a:pt x="9019" y="3"/>
                </a:lnTo>
                <a:lnTo>
                  <a:pt x="9019" y="1779"/>
                </a:lnTo>
                <a:lnTo>
                  <a:pt x="8969" y="10354"/>
                </a:lnTo>
                <a:lnTo>
                  <a:pt x="0" y="1551"/>
                </a:lnTo>
                <a:lnTo>
                  <a:pt x="0" y="0"/>
                </a:lnTo>
                <a:close/>
              </a:path>
            </a:pathLst>
          </a:custGeom>
        </p:spPr>
      </p:pic>
      <p:sp>
        <p:nvSpPr>
          <p:cNvPr id="13" name="任意多边形 12"/>
          <p:cNvSpPr/>
          <p:nvPr/>
        </p:nvSpPr>
        <p:spPr>
          <a:xfrm>
            <a:off x="5412740" y="0"/>
            <a:ext cx="6811010" cy="6635115"/>
          </a:xfrm>
          <a:custGeom>
            <a:avLst/>
            <a:gdLst>
              <a:gd name="connsiteX0" fmla="*/ 0 w 10695"/>
              <a:gd name="connsiteY0" fmla="*/ 0 h 10356"/>
              <a:gd name="connsiteX1" fmla="*/ 10675 w 10695"/>
              <a:gd name="connsiteY1" fmla="*/ 26 h 10356"/>
              <a:gd name="connsiteX2" fmla="*/ 10651 w 10695"/>
              <a:gd name="connsiteY2" fmla="*/ 410 h 10356"/>
              <a:gd name="connsiteX3" fmla="*/ 10695 w 10695"/>
              <a:gd name="connsiteY3" fmla="*/ 10356 h 10356"/>
              <a:gd name="connsiteX4" fmla="*/ 0 w 10695"/>
              <a:gd name="connsiteY4" fmla="*/ 0 h 1035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695" h="10356">
                <a:moveTo>
                  <a:pt x="0" y="0"/>
                </a:moveTo>
                <a:lnTo>
                  <a:pt x="10675" y="26"/>
                </a:lnTo>
                <a:lnTo>
                  <a:pt x="10651" y="410"/>
                </a:lnTo>
                <a:lnTo>
                  <a:pt x="10695" y="10356"/>
                </a:lnTo>
                <a:lnTo>
                  <a:pt x="0" y="0"/>
                </a:lnTo>
                <a:close/>
              </a:path>
            </a:pathLst>
          </a:custGeom>
          <a:solidFill>
            <a:schemeClr val="accent6">
              <a:lumMod val="75000"/>
              <a:alpha val="50000"/>
            </a:schemeClr>
          </a:solidFill>
          <a:ln>
            <a:noFill/>
          </a:ln>
        </p:spPr>
        <p:style>
          <a:lnRef idx="0">
            <a:scrgbClr r="0" g="0" b="0"/>
          </a:lnRef>
          <a:fillRef idx="0">
            <a:scrgbClr r="0" g="0" b="0"/>
          </a:fillRef>
          <a:effectRef idx="0">
            <a:scrgbClr r="0" g="0" b="0"/>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dirty="0">
              <a:ea typeface="微软雅黑" panose="020B0503020204020204" charset="-122"/>
              <a:sym typeface="+mn-ea"/>
            </a:endParaRPr>
          </a:p>
        </p:txBody>
      </p:sp>
      <p:sp>
        <p:nvSpPr>
          <p:cNvPr id="10" name="任意多边形 9"/>
          <p:cNvSpPr/>
          <p:nvPr/>
        </p:nvSpPr>
        <p:spPr>
          <a:xfrm rot="2700000" flipH="1" flipV="1">
            <a:off x="5286374" y="-819812"/>
            <a:ext cx="1619815" cy="1617372"/>
          </a:xfrm>
          <a:custGeom>
            <a:avLst/>
            <a:gdLst>
              <a:gd name="connsiteX0" fmla="*/ 0 w 6704217"/>
              <a:gd name="connsiteY0" fmla="*/ 0 h 6694109"/>
              <a:gd name="connsiteX1" fmla="*/ 6704217 w 6704217"/>
              <a:gd name="connsiteY1" fmla="*/ 0 h 6694109"/>
              <a:gd name="connsiteX2" fmla="*/ 0 w 6704217"/>
              <a:gd name="connsiteY2" fmla="*/ 6694109 h 6694109"/>
            </a:gdLst>
            <a:ahLst/>
            <a:cxnLst>
              <a:cxn ang="0">
                <a:pos x="connsiteX0" y="connsiteY0"/>
              </a:cxn>
              <a:cxn ang="0">
                <a:pos x="connsiteX1" y="connsiteY1"/>
              </a:cxn>
              <a:cxn ang="0">
                <a:pos x="connsiteX2" y="connsiteY2"/>
              </a:cxn>
            </a:cxnLst>
            <a:rect l="l" t="t" r="r" b="b"/>
            <a:pathLst>
              <a:path w="6704217" h="6694109">
                <a:moveTo>
                  <a:pt x="0" y="0"/>
                </a:moveTo>
                <a:lnTo>
                  <a:pt x="6704217" y="0"/>
                </a:lnTo>
                <a:lnTo>
                  <a:pt x="0" y="6694109"/>
                </a:lnTo>
                <a:close/>
              </a:path>
            </a:pathLst>
          </a:custGeom>
          <a:solidFill>
            <a:schemeClr val="bg1">
              <a:lumMod val="50000"/>
            </a:schemeClr>
          </a:solidFill>
          <a:ln>
            <a:noFill/>
          </a:ln>
          <a:effectLst>
            <a:outerShdw blurRad="3429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 name="任意多边形 7"/>
          <p:cNvSpPr/>
          <p:nvPr/>
        </p:nvSpPr>
        <p:spPr>
          <a:xfrm rot="16200000">
            <a:off x="2777490" y="-2437130"/>
            <a:ext cx="6635750" cy="12758420"/>
          </a:xfrm>
          <a:custGeom>
            <a:avLst/>
            <a:gdLst>
              <a:gd name="connsiteX0" fmla="*/ 0 w 9970"/>
              <a:gd name="connsiteY0" fmla="*/ 0 h 19423"/>
              <a:gd name="connsiteX1" fmla="*/ 383 w 9970"/>
              <a:gd name="connsiteY1" fmla="*/ 33 h 19423"/>
              <a:gd name="connsiteX2" fmla="*/ 9970 w 9970"/>
              <a:gd name="connsiteY2" fmla="*/ 9696 h 19423"/>
              <a:gd name="connsiteX3" fmla="*/ 504 w 9970"/>
              <a:gd name="connsiteY3" fmla="*/ 19423 h 19423"/>
              <a:gd name="connsiteX4" fmla="*/ 24 w 9970"/>
              <a:gd name="connsiteY4" fmla="*/ 19359 h 19423"/>
              <a:gd name="connsiteX5" fmla="*/ 0 w 9970"/>
              <a:gd name="connsiteY5" fmla="*/ 0 h 1942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9970" h="19423">
                <a:moveTo>
                  <a:pt x="0" y="0"/>
                </a:moveTo>
                <a:lnTo>
                  <a:pt x="383" y="33"/>
                </a:lnTo>
                <a:lnTo>
                  <a:pt x="9970" y="9696"/>
                </a:lnTo>
                <a:lnTo>
                  <a:pt x="504" y="19423"/>
                </a:lnTo>
                <a:lnTo>
                  <a:pt x="24" y="19359"/>
                </a:lnTo>
                <a:lnTo>
                  <a:pt x="0" y="0"/>
                </a:lnTo>
                <a:close/>
              </a:path>
            </a:pathLst>
          </a:custGeom>
          <a:solidFill>
            <a:schemeClr val="accent6">
              <a:lumMod val="50000"/>
              <a:alpha val="13000"/>
            </a:schemeClr>
          </a:solidFill>
          <a:ln>
            <a:noFill/>
          </a:ln>
          <a:effectLst>
            <a:outerShdw blurRad="342900" dist="38100" dir="13500000" algn="b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28" name="文本框 27"/>
          <p:cNvSpPr txBox="1"/>
          <p:nvPr/>
        </p:nvSpPr>
        <p:spPr>
          <a:xfrm>
            <a:off x="1269365" y="2644775"/>
            <a:ext cx="9654540" cy="1568450"/>
          </a:xfrm>
          <a:prstGeom prst="rect">
            <a:avLst/>
          </a:prstGeom>
          <a:noFill/>
        </p:spPr>
        <p:txBody>
          <a:bodyPr wrap="square" rtlCol="0">
            <a:spAutoFit/>
            <a:scene3d>
              <a:camera prst="orthographicFront"/>
              <a:lightRig rig="threePt" dir="t"/>
            </a:scene3d>
            <a:sp3d contourW="12700"/>
          </a:bodyPr>
          <a:lstStyle/>
          <a:p>
            <a:pPr algn="ctr"/>
            <a:r>
              <a:rPr lang="zh-CN" altLang="en-US" sz="9600" b="1" dirty="0">
                <a:solidFill>
                  <a:schemeClr val="bg1"/>
                </a:solidFill>
                <a:effectLst/>
                <a:latin typeface="造字工房黄金时代（非商用）粗体" pitchFamily="2" charset="-122"/>
                <a:ea typeface="造字工房黄金时代（非商用）粗体" pitchFamily="2" charset="-122"/>
              </a:rPr>
              <a:t>感谢观看</a:t>
            </a:r>
            <a:endParaRPr lang="zh-CN" altLang="en-US" sz="9600" b="1" dirty="0">
              <a:solidFill>
                <a:schemeClr val="bg1"/>
              </a:solidFill>
              <a:effectLst/>
              <a:latin typeface="造字工房黄金时代（非商用）粗体" pitchFamily="2" charset="-122"/>
              <a:ea typeface="造字工房黄金时代（非商用）粗体" pitchFamily="2" charset="-122"/>
            </a:endParaRPr>
          </a:p>
        </p:txBody>
      </p:sp>
      <p:cxnSp>
        <p:nvCxnSpPr>
          <p:cNvPr id="87" name="直接连接符 86"/>
          <p:cNvCxnSpPr/>
          <p:nvPr/>
        </p:nvCxnSpPr>
        <p:spPr>
          <a:xfrm>
            <a:off x="7620635" y="4332605"/>
            <a:ext cx="1818640" cy="0"/>
          </a:xfrm>
          <a:prstGeom prst="line">
            <a:avLst/>
          </a:prstGeom>
          <a:ln w="28575">
            <a:solidFill>
              <a:srgbClr val="F2F2F2"/>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293" name="KSO_Shape"/>
          <p:cNvSpPr/>
          <p:nvPr/>
        </p:nvSpPr>
        <p:spPr bwMode="auto">
          <a:xfrm>
            <a:off x="8963025" y="4043680"/>
            <a:ext cx="561340" cy="304800"/>
          </a:xfrm>
          <a:custGeom>
            <a:avLst/>
            <a:gdLst>
              <a:gd name="T0" fmla="*/ 2147483646 w 5345"/>
              <a:gd name="T1" fmla="*/ 2147483646 h 2936"/>
              <a:gd name="T2" fmla="*/ 2147483646 w 5345"/>
              <a:gd name="T3" fmla="*/ 2147483646 h 2936"/>
              <a:gd name="T4" fmla="*/ 2147483646 w 5345"/>
              <a:gd name="T5" fmla="*/ 2147483646 h 2936"/>
              <a:gd name="T6" fmla="*/ 2147483646 w 5345"/>
              <a:gd name="T7" fmla="*/ 2147483646 h 2936"/>
              <a:gd name="T8" fmla="*/ 2147483646 w 5345"/>
              <a:gd name="T9" fmla="*/ 2147483646 h 2936"/>
              <a:gd name="T10" fmla="*/ 2147483646 w 5345"/>
              <a:gd name="T11" fmla="*/ 2147483646 h 2936"/>
              <a:gd name="T12" fmla="*/ 2147483646 w 5345"/>
              <a:gd name="T13" fmla="*/ 2147483646 h 2936"/>
              <a:gd name="T14" fmla="*/ 2147483646 w 5345"/>
              <a:gd name="T15" fmla="*/ 2147483646 h 2936"/>
              <a:gd name="T16" fmla="*/ 2147483646 w 5345"/>
              <a:gd name="T17" fmla="*/ 2147483646 h 2936"/>
              <a:gd name="T18" fmla="*/ 2147483646 w 5345"/>
              <a:gd name="T19" fmla="*/ 2147483646 h 2936"/>
              <a:gd name="T20" fmla="*/ 2147483646 w 5345"/>
              <a:gd name="T21" fmla="*/ 2147483646 h 2936"/>
              <a:gd name="T22" fmla="*/ 2147483646 w 5345"/>
              <a:gd name="T23" fmla="*/ 2147483646 h 2936"/>
              <a:gd name="T24" fmla="*/ 2147483646 w 5345"/>
              <a:gd name="T25" fmla="*/ 2147483646 h 2936"/>
              <a:gd name="T26" fmla="*/ 2147483646 w 5345"/>
              <a:gd name="T27" fmla="*/ 2147483646 h 2936"/>
              <a:gd name="T28" fmla="*/ 2147483646 w 5345"/>
              <a:gd name="T29" fmla="*/ 2147483646 h 2936"/>
              <a:gd name="T30" fmla="*/ 2147483646 w 5345"/>
              <a:gd name="T31" fmla="*/ 772639970 h 2936"/>
              <a:gd name="T32" fmla="*/ 2147483646 w 5345"/>
              <a:gd name="T33" fmla="*/ 0 h 2936"/>
              <a:gd name="T34" fmla="*/ 2147483646 w 5345"/>
              <a:gd name="T35" fmla="*/ 363587807 h 2936"/>
              <a:gd name="T36" fmla="*/ 2147483646 w 5345"/>
              <a:gd name="T37" fmla="*/ 2147483646 h 2936"/>
              <a:gd name="T38" fmla="*/ 2147483646 w 5345"/>
              <a:gd name="T39" fmla="*/ 2147483646 h 2936"/>
              <a:gd name="T40" fmla="*/ 2147483646 w 5345"/>
              <a:gd name="T41" fmla="*/ 2147483646 h 2936"/>
              <a:gd name="T42" fmla="*/ 2147483646 w 5345"/>
              <a:gd name="T43" fmla="*/ 2147483646 h 2936"/>
              <a:gd name="T44" fmla="*/ 2147483646 w 5345"/>
              <a:gd name="T45" fmla="*/ 2147483646 h 2936"/>
              <a:gd name="T46" fmla="*/ 2147483646 w 5345"/>
              <a:gd name="T47" fmla="*/ 2147483646 h 2936"/>
              <a:gd name="T48" fmla="*/ 2147483646 w 5345"/>
              <a:gd name="T49" fmla="*/ 2147483646 h 2936"/>
              <a:gd name="T50" fmla="*/ 2147483646 w 5345"/>
              <a:gd name="T51" fmla="*/ 2147483646 h 2936"/>
              <a:gd name="T52" fmla="*/ 2147483646 w 5345"/>
              <a:gd name="T53" fmla="*/ 2147483646 h 2936"/>
              <a:gd name="T54" fmla="*/ 2147483646 w 5345"/>
              <a:gd name="T55" fmla="*/ 2147483646 h 2936"/>
              <a:gd name="T56" fmla="*/ 2147483646 w 5345"/>
              <a:gd name="T57" fmla="*/ 2147483646 h 2936"/>
              <a:gd name="T58" fmla="*/ 2147483646 w 5345"/>
              <a:gd name="T59" fmla="*/ 2147483646 h 2936"/>
              <a:gd name="T60" fmla="*/ 2147483646 w 5345"/>
              <a:gd name="T61" fmla="*/ 2147483646 h 2936"/>
              <a:gd name="T62" fmla="*/ 452722804 w 5345"/>
              <a:gd name="T63" fmla="*/ 2147483646 h 2936"/>
              <a:gd name="T64" fmla="*/ 90570008 w 5345"/>
              <a:gd name="T65" fmla="*/ 2147483646 h 2936"/>
              <a:gd name="T66" fmla="*/ 1629877726 w 5345"/>
              <a:gd name="T67" fmla="*/ 2147483646 h 2936"/>
              <a:gd name="T68" fmla="*/ 2147483646 w 5345"/>
              <a:gd name="T69" fmla="*/ 2147483646 h 2936"/>
              <a:gd name="T70" fmla="*/ 2147483646 w 5345"/>
              <a:gd name="T71" fmla="*/ 2147483646 h 2936"/>
              <a:gd name="T72" fmla="*/ 2147483646 w 5345"/>
              <a:gd name="T73" fmla="*/ 2147483646 h 2936"/>
              <a:gd name="T74" fmla="*/ 2147483646 w 5345"/>
              <a:gd name="T75" fmla="*/ 2147483646 h 2936"/>
              <a:gd name="T76" fmla="*/ 2147483646 w 5345"/>
              <a:gd name="T77" fmla="*/ 2147483646 h 2936"/>
              <a:gd name="T78" fmla="*/ 2147483646 w 5345"/>
              <a:gd name="T79" fmla="*/ 2147483646 h 2936"/>
              <a:gd name="T80" fmla="*/ 2147483646 w 5345"/>
              <a:gd name="T81" fmla="*/ 2147483646 h 2936"/>
              <a:gd name="T82" fmla="*/ 2147483646 w 5345"/>
              <a:gd name="T83" fmla="*/ 2147483646 h 2936"/>
              <a:gd name="T84" fmla="*/ 2147483646 w 5345"/>
              <a:gd name="T85" fmla="*/ 2147483646 h 2936"/>
              <a:gd name="T86" fmla="*/ 2147483646 w 5345"/>
              <a:gd name="T87" fmla="*/ 2147483646 h 2936"/>
              <a:gd name="T88" fmla="*/ 2147483646 w 5345"/>
              <a:gd name="T89" fmla="*/ 2147483646 h 2936"/>
              <a:gd name="T90" fmla="*/ 2147483646 w 5345"/>
              <a:gd name="T91" fmla="*/ 2147483646 h 2936"/>
              <a:gd name="T92" fmla="*/ 2147483646 w 5345"/>
              <a:gd name="T93" fmla="*/ 2147483646 h 2936"/>
              <a:gd name="T94" fmla="*/ 2147483646 w 5345"/>
              <a:gd name="T95" fmla="*/ 2147483646 h 2936"/>
              <a:gd name="T96" fmla="*/ 2147483646 w 5345"/>
              <a:gd name="T97" fmla="*/ 2147483646 h 2936"/>
              <a:gd name="T98" fmla="*/ 2147483646 w 5345"/>
              <a:gd name="T99" fmla="*/ 2147483646 h 2936"/>
              <a:gd name="T100" fmla="*/ 2147483646 w 5345"/>
              <a:gd name="T101" fmla="*/ 2147483646 h 2936"/>
              <a:gd name="T102" fmla="*/ 2147483646 w 5345"/>
              <a:gd name="T103" fmla="*/ 2147483646 h 2936"/>
              <a:gd name="T104" fmla="*/ 2147483646 w 5345"/>
              <a:gd name="T105" fmla="*/ 2147483646 h 29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5345" h="2936">
                <a:moveTo>
                  <a:pt x="4729" y="1661"/>
                </a:moveTo>
                <a:lnTo>
                  <a:pt x="4729" y="1661"/>
                </a:lnTo>
                <a:lnTo>
                  <a:pt x="4723" y="1609"/>
                </a:lnTo>
                <a:lnTo>
                  <a:pt x="4716" y="1558"/>
                </a:lnTo>
                <a:lnTo>
                  <a:pt x="4706" y="1507"/>
                </a:lnTo>
                <a:lnTo>
                  <a:pt x="4693" y="1458"/>
                </a:lnTo>
                <a:lnTo>
                  <a:pt x="4679" y="1409"/>
                </a:lnTo>
                <a:lnTo>
                  <a:pt x="4663" y="1361"/>
                </a:lnTo>
                <a:lnTo>
                  <a:pt x="4644" y="1314"/>
                </a:lnTo>
                <a:lnTo>
                  <a:pt x="4622" y="1268"/>
                </a:lnTo>
                <a:lnTo>
                  <a:pt x="4600" y="1223"/>
                </a:lnTo>
                <a:lnTo>
                  <a:pt x="4575" y="1181"/>
                </a:lnTo>
                <a:lnTo>
                  <a:pt x="4548" y="1138"/>
                </a:lnTo>
                <a:lnTo>
                  <a:pt x="4519" y="1098"/>
                </a:lnTo>
                <a:lnTo>
                  <a:pt x="4489" y="1059"/>
                </a:lnTo>
                <a:lnTo>
                  <a:pt x="4457" y="1021"/>
                </a:lnTo>
                <a:lnTo>
                  <a:pt x="4422" y="984"/>
                </a:lnTo>
                <a:lnTo>
                  <a:pt x="4387" y="950"/>
                </a:lnTo>
                <a:lnTo>
                  <a:pt x="4350" y="917"/>
                </a:lnTo>
                <a:lnTo>
                  <a:pt x="4312" y="886"/>
                </a:lnTo>
                <a:lnTo>
                  <a:pt x="4272" y="856"/>
                </a:lnTo>
                <a:lnTo>
                  <a:pt x="4230" y="828"/>
                </a:lnTo>
                <a:lnTo>
                  <a:pt x="4188" y="802"/>
                </a:lnTo>
                <a:lnTo>
                  <a:pt x="4144" y="778"/>
                </a:lnTo>
                <a:lnTo>
                  <a:pt x="4099" y="757"/>
                </a:lnTo>
                <a:lnTo>
                  <a:pt x="4053" y="737"/>
                </a:lnTo>
                <a:lnTo>
                  <a:pt x="4005" y="719"/>
                </a:lnTo>
                <a:lnTo>
                  <a:pt x="3957" y="703"/>
                </a:lnTo>
                <a:lnTo>
                  <a:pt x="3907" y="689"/>
                </a:lnTo>
                <a:lnTo>
                  <a:pt x="3857" y="679"/>
                </a:lnTo>
                <a:lnTo>
                  <a:pt x="3806" y="670"/>
                </a:lnTo>
                <a:lnTo>
                  <a:pt x="3754" y="663"/>
                </a:lnTo>
                <a:lnTo>
                  <a:pt x="3701" y="660"/>
                </a:lnTo>
                <a:lnTo>
                  <a:pt x="3648" y="658"/>
                </a:lnTo>
                <a:lnTo>
                  <a:pt x="3608" y="660"/>
                </a:lnTo>
                <a:lnTo>
                  <a:pt x="3566" y="661"/>
                </a:lnTo>
                <a:lnTo>
                  <a:pt x="3526" y="665"/>
                </a:lnTo>
                <a:lnTo>
                  <a:pt x="3486" y="670"/>
                </a:lnTo>
                <a:lnTo>
                  <a:pt x="3446" y="677"/>
                </a:lnTo>
                <a:lnTo>
                  <a:pt x="3407" y="686"/>
                </a:lnTo>
                <a:lnTo>
                  <a:pt x="3368" y="695"/>
                </a:lnTo>
                <a:lnTo>
                  <a:pt x="3330" y="706"/>
                </a:lnTo>
                <a:lnTo>
                  <a:pt x="3294" y="718"/>
                </a:lnTo>
                <a:lnTo>
                  <a:pt x="3257" y="732"/>
                </a:lnTo>
                <a:lnTo>
                  <a:pt x="3220" y="746"/>
                </a:lnTo>
                <a:lnTo>
                  <a:pt x="3185" y="763"/>
                </a:lnTo>
                <a:lnTo>
                  <a:pt x="3150" y="779"/>
                </a:lnTo>
                <a:lnTo>
                  <a:pt x="3116" y="798"/>
                </a:lnTo>
                <a:lnTo>
                  <a:pt x="3083" y="817"/>
                </a:lnTo>
                <a:lnTo>
                  <a:pt x="3050" y="838"/>
                </a:lnTo>
                <a:lnTo>
                  <a:pt x="3038" y="793"/>
                </a:lnTo>
                <a:lnTo>
                  <a:pt x="3024" y="750"/>
                </a:lnTo>
                <a:lnTo>
                  <a:pt x="3007" y="707"/>
                </a:lnTo>
                <a:lnTo>
                  <a:pt x="2989" y="664"/>
                </a:lnTo>
                <a:lnTo>
                  <a:pt x="2970" y="623"/>
                </a:lnTo>
                <a:lnTo>
                  <a:pt x="2949" y="583"/>
                </a:lnTo>
                <a:lnTo>
                  <a:pt x="2927" y="542"/>
                </a:lnTo>
                <a:lnTo>
                  <a:pt x="2903" y="504"/>
                </a:lnTo>
                <a:lnTo>
                  <a:pt x="2877" y="467"/>
                </a:lnTo>
                <a:lnTo>
                  <a:pt x="2850" y="430"/>
                </a:lnTo>
                <a:lnTo>
                  <a:pt x="2821" y="396"/>
                </a:lnTo>
                <a:lnTo>
                  <a:pt x="2792" y="361"/>
                </a:lnTo>
                <a:lnTo>
                  <a:pt x="2761" y="329"/>
                </a:lnTo>
                <a:lnTo>
                  <a:pt x="2728" y="297"/>
                </a:lnTo>
                <a:lnTo>
                  <a:pt x="2694" y="268"/>
                </a:lnTo>
                <a:lnTo>
                  <a:pt x="2659" y="238"/>
                </a:lnTo>
                <a:lnTo>
                  <a:pt x="2623" y="211"/>
                </a:lnTo>
                <a:lnTo>
                  <a:pt x="2586" y="185"/>
                </a:lnTo>
                <a:lnTo>
                  <a:pt x="2548" y="161"/>
                </a:lnTo>
                <a:lnTo>
                  <a:pt x="2509" y="139"/>
                </a:lnTo>
                <a:lnTo>
                  <a:pt x="2468" y="117"/>
                </a:lnTo>
                <a:lnTo>
                  <a:pt x="2427" y="97"/>
                </a:lnTo>
                <a:lnTo>
                  <a:pt x="2384" y="79"/>
                </a:lnTo>
                <a:lnTo>
                  <a:pt x="2342" y="63"/>
                </a:lnTo>
                <a:lnTo>
                  <a:pt x="2298" y="49"/>
                </a:lnTo>
                <a:lnTo>
                  <a:pt x="2253" y="36"/>
                </a:lnTo>
                <a:lnTo>
                  <a:pt x="2208" y="25"/>
                </a:lnTo>
                <a:lnTo>
                  <a:pt x="2162" y="17"/>
                </a:lnTo>
                <a:lnTo>
                  <a:pt x="2114" y="9"/>
                </a:lnTo>
                <a:lnTo>
                  <a:pt x="2067" y="4"/>
                </a:lnTo>
                <a:lnTo>
                  <a:pt x="2019" y="1"/>
                </a:lnTo>
                <a:lnTo>
                  <a:pt x="1971" y="0"/>
                </a:lnTo>
                <a:lnTo>
                  <a:pt x="1941" y="0"/>
                </a:lnTo>
                <a:lnTo>
                  <a:pt x="1913" y="1"/>
                </a:lnTo>
                <a:lnTo>
                  <a:pt x="1884" y="4"/>
                </a:lnTo>
                <a:lnTo>
                  <a:pt x="1856" y="6"/>
                </a:lnTo>
                <a:lnTo>
                  <a:pt x="1829" y="8"/>
                </a:lnTo>
                <a:lnTo>
                  <a:pt x="1800" y="13"/>
                </a:lnTo>
                <a:lnTo>
                  <a:pt x="1746" y="23"/>
                </a:lnTo>
                <a:lnTo>
                  <a:pt x="1691" y="34"/>
                </a:lnTo>
                <a:lnTo>
                  <a:pt x="1638" y="50"/>
                </a:lnTo>
                <a:lnTo>
                  <a:pt x="1587" y="68"/>
                </a:lnTo>
                <a:lnTo>
                  <a:pt x="1536" y="88"/>
                </a:lnTo>
                <a:lnTo>
                  <a:pt x="1487" y="110"/>
                </a:lnTo>
                <a:lnTo>
                  <a:pt x="1438" y="135"/>
                </a:lnTo>
                <a:lnTo>
                  <a:pt x="1392" y="161"/>
                </a:lnTo>
                <a:lnTo>
                  <a:pt x="1347" y="191"/>
                </a:lnTo>
                <a:lnTo>
                  <a:pt x="1303" y="221"/>
                </a:lnTo>
                <a:lnTo>
                  <a:pt x="1260" y="255"/>
                </a:lnTo>
                <a:lnTo>
                  <a:pt x="1220" y="290"/>
                </a:lnTo>
                <a:lnTo>
                  <a:pt x="1181" y="327"/>
                </a:lnTo>
                <a:lnTo>
                  <a:pt x="1144" y="366"/>
                </a:lnTo>
                <a:lnTo>
                  <a:pt x="1109" y="406"/>
                </a:lnTo>
                <a:lnTo>
                  <a:pt x="1076" y="448"/>
                </a:lnTo>
                <a:lnTo>
                  <a:pt x="1045" y="491"/>
                </a:lnTo>
                <a:lnTo>
                  <a:pt x="1016" y="538"/>
                </a:lnTo>
                <a:lnTo>
                  <a:pt x="989" y="584"/>
                </a:lnTo>
                <a:lnTo>
                  <a:pt x="964" y="632"/>
                </a:lnTo>
                <a:lnTo>
                  <a:pt x="942" y="681"/>
                </a:lnTo>
                <a:lnTo>
                  <a:pt x="922" y="732"/>
                </a:lnTo>
                <a:lnTo>
                  <a:pt x="905" y="784"/>
                </a:lnTo>
                <a:lnTo>
                  <a:pt x="890" y="837"/>
                </a:lnTo>
                <a:lnTo>
                  <a:pt x="877" y="890"/>
                </a:lnTo>
                <a:lnTo>
                  <a:pt x="867" y="946"/>
                </a:lnTo>
                <a:lnTo>
                  <a:pt x="864" y="973"/>
                </a:lnTo>
                <a:lnTo>
                  <a:pt x="860" y="1002"/>
                </a:lnTo>
                <a:lnTo>
                  <a:pt x="858" y="1030"/>
                </a:lnTo>
                <a:lnTo>
                  <a:pt x="855" y="1059"/>
                </a:lnTo>
                <a:lnTo>
                  <a:pt x="855" y="1087"/>
                </a:lnTo>
                <a:lnTo>
                  <a:pt x="854" y="1115"/>
                </a:lnTo>
                <a:lnTo>
                  <a:pt x="855" y="1150"/>
                </a:lnTo>
                <a:lnTo>
                  <a:pt x="857" y="1183"/>
                </a:lnTo>
                <a:lnTo>
                  <a:pt x="860" y="1216"/>
                </a:lnTo>
                <a:lnTo>
                  <a:pt x="864" y="1250"/>
                </a:lnTo>
                <a:lnTo>
                  <a:pt x="845" y="1249"/>
                </a:lnTo>
                <a:lnTo>
                  <a:pt x="801" y="1250"/>
                </a:lnTo>
                <a:lnTo>
                  <a:pt x="758" y="1253"/>
                </a:lnTo>
                <a:lnTo>
                  <a:pt x="716" y="1259"/>
                </a:lnTo>
                <a:lnTo>
                  <a:pt x="674" y="1266"/>
                </a:lnTo>
                <a:lnTo>
                  <a:pt x="633" y="1275"/>
                </a:lnTo>
                <a:lnTo>
                  <a:pt x="594" y="1287"/>
                </a:lnTo>
                <a:lnTo>
                  <a:pt x="555" y="1300"/>
                </a:lnTo>
                <a:lnTo>
                  <a:pt x="515" y="1316"/>
                </a:lnTo>
                <a:lnTo>
                  <a:pt x="479" y="1332"/>
                </a:lnTo>
                <a:lnTo>
                  <a:pt x="442" y="1351"/>
                </a:lnTo>
                <a:lnTo>
                  <a:pt x="407" y="1371"/>
                </a:lnTo>
                <a:lnTo>
                  <a:pt x="372" y="1393"/>
                </a:lnTo>
                <a:lnTo>
                  <a:pt x="339" y="1416"/>
                </a:lnTo>
                <a:lnTo>
                  <a:pt x="307" y="1441"/>
                </a:lnTo>
                <a:lnTo>
                  <a:pt x="277" y="1468"/>
                </a:lnTo>
                <a:lnTo>
                  <a:pt x="248" y="1496"/>
                </a:lnTo>
                <a:lnTo>
                  <a:pt x="219" y="1525"/>
                </a:lnTo>
                <a:lnTo>
                  <a:pt x="193" y="1556"/>
                </a:lnTo>
                <a:lnTo>
                  <a:pt x="169" y="1588"/>
                </a:lnTo>
                <a:lnTo>
                  <a:pt x="145" y="1621"/>
                </a:lnTo>
                <a:lnTo>
                  <a:pt x="122" y="1655"/>
                </a:lnTo>
                <a:lnTo>
                  <a:pt x="102" y="1690"/>
                </a:lnTo>
                <a:lnTo>
                  <a:pt x="83" y="1726"/>
                </a:lnTo>
                <a:lnTo>
                  <a:pt x="67" y="1764"/>
                </a:lnTo>
                <a:lnTo>
                  <a:pt x="51" y="1802"/>
                </a:lnTo>
                <a:lnTo>
                  <a:pt x="38" y="1841"/>
                </a:lnTo>
                <a:lnTo>
                  <a:pt x="28" y="1882"/>
                </a:lnTo>
                <a:lnTo>
                  <a:pt x="18" y="1923"/>
                </a:lnTo>
                <a:lnTo>
                  <a:pt x="10" y="1965"/>
                </a:lnTo>
                <a:lnTo>
                  <a:pt x="5" y="2006"/>
                </a:lnTo>
                <a:lnTo>
                  <a:pt x="2" y="2049"/>
                </a:lnTo>
                <a:lnTo>
                  <a:pt x="0" y="2092"/>
                </a:lnTo>
                <a:lnTo>
                  <a:pt x="2" y="2135"/>
                </a:lnTo>
                <a:lnTo>
                  <a:pt x="5" y="2176"/>
                </a:lnTo>
                <a:lnTo>
                  <a:pt x="10" y="2217"/>
                </a:lnTo>
                <a:lnTo>
                  <a:pt x="17" y="2257"/>
                </a:lnTo>
                <a:lnTo>
                  <a:pt x="25" y="2297"/>
                </a:lnTo>
                <a:lnTo>
                  <a:pt x="36" y="2336"/>
                </a:lnTo>
                <a:lnTo>
                  <a:pt x="49" y="2374"/>
                </a:lnTo>
                <a:lnTo>
                  <a:pt x="63" y="2411"/>
                </a:lnTo>
                <a:lnTo>
                  <a:pt x="79" y="2448"/>
                </a:lnTo>
                <a:lnTo>
                  <a:pt x="96" y="2483"/>
                </a:lnTo>
                <a:lnTo>
                  <a:pt x="115" y="2517"/>
                </a:lnTo>
                <a:lnTo>
                  <a:pt x="137" y="2552"/>
                </a:lnTo>
                <a:lnTo>
                  <a:pt x="159" y="2584"/>
                </a:lnTo>
                <a:lnTo>
                  <a:pt x="183" y="2615"/>
                </a:lnTo>
                <a:lnTo>
                  <a:pt x="208" y="2645"/>
                </a:lnTo>
                <a:lnTo>
                  <a:pt x="234" y="2674"/>
                </a:lnTo>
                <a:lnTo>
                  <a:pt x="262" y="2702"/>
                </a:lnTo>
                <a:lnTo>
                  <a:pt x="290" y="2728"/>
                </a:lnTo>
                <a:lnTo>
                  <a:pt x="321" y="2753"/>
                </a:lnTo>
                <a:lnTo>
                  <a:pt x="352" y="2777"/>
                </a:lnTo>
                <a:lnTo>
                  <a:pt x="385" y="2799"/>
                </a:lnTo>
                <a:lnTo>
                  <a:pt x="418" y="2819"/>
                </a:lnTo>
                <a:lnTo>
                  <a:pt x="453" y="2840"/>
                </a:lnTo>
                <a:lnTo>
                  <a:pt x="488" y="2856"/>
                </a:lnTo>
                <a:lnTo>
                  <a:pt x="525" y="2873"/>
                </a:lnTo>
                <a:lnTo>
                  <a:pt x="563" y="2887"/>
                </a:lnTo>
                <a:lnTo>
                  <a:pt x="601" y="2899"/>
                </a:lnTo>
                <a:lnTo>
                  <a:pt x="640" y="2909"/>
                </a:lnTo>
                <a:lnTo>
                  <a:pt x="679" y="2919"/>
                </a:lnTo>
                <a:lnTo>
                  <a:pt x="719" y="2926"/>
                </a:lnTo>
                <a:lnTo>
                  <a:pt x="761" y="2931"/>
                </a:lnTo>
                <a:lnTo>
                  <a:pt x="802" y="2934"/>
                </a:lnTo>
                <a:lnTo>
                  <a:pt x="802" y="2936"/>
                </a:lnTo>
                <a:lnTo>
                  <a:pt x="4682" y="2936"/>
                </a:lnTo>
                <a:lnTo>
                  <a:pt x="4682" y="2933"/>
                </a:lnTo>
                <a:lnTo>
                  <a:pt x="4693" y="2934"/>
                </a:lnTo>
                <a:lnTo>
                  <a:pt x="4706" y="2936"/>
                </a:lnTo>
                <a:lnTo>
                  <a:pt x="4740" y="2936"/>
                </a:lnTo>
                <a:lnTo>
                  <a:pt x="4772" y="2933"/>
                </a:lnTo>
                <a:lnTo>
                  <a:pt x="4804" y="2928"/>
                </a:lnTo>
                <a:lnTo>
                  <a:pt x="4836" y="2922"/>
                </a:lnTo>
                <a:lnTo>
                  <a:pt x="4866" y="2915"/>
                </a:lnTo>
                <a:lnTo>
                  <a:pt x="4896" y="2907"/>
                </a:lnTo>
                <a:lnTo>
                  <a:pt x="4926" y="2898"/>
                </a:lnTo>
                <a:lnTo>
                  <a:pt x="4955" y="2886"/>
                </a:lnTo>
                <a:lnTo>
                  <a:pt x="4984" y="2873"/>
                </a:lnTo>
                <a:lnTo>
                  <a:pt x="5011" y="2859"/>
                </a:lnTo>
                <a:lnTo>
                  <a:pt x="5038" y="2843"/>
                </a:lnTo>
                <a:lnTo>
                  <a:pt x="5063" y="2827"/>
                </a:lnTo>
                <a:lnTo>
                  <a:pt x="5089" y="2809"/>
                </a:lnTo>
                <a:lnTo>
                  <a:pt x="5113" y="2790"/>
                </a:lnTo>
                <a:lnTo>
                  <a:pt x="5135" y="2770"/>
                </a:lnTo>
                <a:lnTo>
                  <a:pt x="5158" y="2748"/>
                </a:lnTo>
                <a:lnTo>
                  <a:pt x="5179" y="2727"/>
                </a:lnTo>
                <a:lnTo>
                  <a:pt x="5199" y="2703"/>
                </a:lnTo>
                <a:lnTo>
                  <a:pt x="5218" y="2680"/>
                </a:lnTo>
                <a:lnTo>
                  <a:pt x="5236" y="2655"/>
                </a:lnTo>
                <a:lnTo>
                  <a:pt x="5252" y="2629"/>
                </a:lnTo>
                <a:lnTo>
                  <a:pt x="5268" y="2602"/>
                </a:lnTo>
                <a:lnTo>
                  <a:pt x="5282" y="2574"/>
                </a:lnTo>
                <a:lnTo>
                  <a:pt x="5295" y="2546"/>
                </a:lnTo>
                <a:lnTo>
                  <a:pt x="5306" y="2517"/>
                </a:lnTo>
                <a:lnTo>
                  <a:pt x="5316" y="2488"/>
                </a:lnTo>
                <a:lnTo>
                  <a:pt x="5325" y="2457"/>
                </a:lnTo>
                <a:lnTo>
                  <a:pt x="5332" y="2426"/>
                </a:lnTo>
                <a:lnTo>
                  <a:pt x="5338" y="2394"/>
                </a:lnTo>
                <a:lnTo>
                  <a:pt x="5341" y="2362"/>
                </a:lnTo>
                <a:lnTo>
                  <a:pt x="5344" y="2330"/>
                </a:lnTo>
                <a:lnTo>
                  <a:pt x="5345" y="2297"/>
                </a:lnTo>
                <a:lnTo>
                  <a:pt x="5344" y="2265"/>
                </a:lnTo>
                <a:lnTo>
                  <a:pt x="5341" y="2233"/>
                </a:lnTo>
                <a:lnTo>
                  <a:pt x="5338" y="2203"/>
                </a:lnTo>
                <a:lnTo>
                  <a:pt x="5333" y="2172"/>
                </a:lnTo>
                <a:lnTo>
                  <a:pt x="5326" y="2141"/>
                </a:lnTo>
                <a:lnTo>
                  <a:pt x="5318" y="2111"/>
                </a:lnTo>
                <a:lnTo>
                  <a:pt x="5308" y="2083"/>
                </a:lnTo>
                <a:lnTo>
                  <a:pt x="5296" y="2054"/>
                </a:lnTo>
                <a:lnTo>
                  <a:pt x="5284" y="2026"/>
                </a:lnTo>
                <a:lnTo>
                  <a:pt x="5271" y="2000"/>
                </a:lnTo>
                <a:lnTo>
                  <a:pt x="5256" y="1974"/>
                </a:lnTo>
                <a:lnTo>
                  <a:pt x="5241" y="1948"/>
                </a:lnTo>
                <a:lnTo>
                  <a:pt x="5223" y="1923"/>
                </a:lnTo>
                <a:lnTo>
                  <a:pt x="5205" y="1899"/>
                </a:lnTo>
                <a:lnTo>
                  <a:pt x="5185" y="1877"/>
                </a:lnTo>
                <a:lnTo>
                  <a:pt x="5165" y="1854"/>
                </a:lnTo>
                <a:lnTo>
                  <a:pt x="5143" y="1834"/>
                </a:lnTo>
                <a:lnTo>
                  <a:pt x="5121" y="1814"/>
                </a:lnTo>
                <a:lnTo>
                  <a:pt x="5098" y="1795"/>
                </a:lnTo>
                <a:lnTo>
                  <a:pt x="5074" y="1777"/>
                </a:lnTo>
                <a:lnTo>
                  <a:pt x="5049" y="1761"/>
                </a:lnTo>
                <a:lnTo>
                  <a:pt x="5023" y="1745"/>
                </a:lnTo>
                <a:lnTo>
                  <a:pt x="4997" y="1731"/>
                </a:lnTo>
                <a:lnTo>
                  <a:pt x="4969" y="1717"/>
                </a:lnTo>
                <a:lnTo>
                  <a:pt x="4941" y="1706"/>
                </a:lnTo>
                <a:lnTo>
                  <a:pt x="4913" y="1696"/>
                </a:lnTo>
                <a:lnTo>
                  <a:pt x="4883" y="1686"/>
                </a:lnTo>
                <a:lnTo>
                  <a:pt x="4853" y="1678"/>
                </a:lnTo>
                <a:lnTo>
                  <a:pt x="4823" y="1672"/>
                </a:lnTo>
                <a:lnTo>
                  <a:pt x="4792" y="1667"/>
                </a:lnTo>
                <a:lnTo>
                  <a:pt x="4761" y="1664"/>
                </a:lnTo>
                <a:lnTo>
                  <a:pt x="4729" y="1661"/>
                </a:lnTo>
                <a:close/>
              </a:path>
            </a:pathLst>
          </a:custGeom>
          <a:solidFill>
            <a:schemeClr val="bg1">
              <a:lumMod val="95000"/>
            </a:schemeClr>
          </a:solidFill>
          <a:ln>
            <a:noFill/>
          </a:ln>
          <a:effectLst>
            <a:outerShdw blurRad="50800" dist="38100" dir="2700000" algn="tl" rotWithShape="0">
              <a:prstClr val="black">
                <a:alpha val="40000"/>
              </a:prstClr>
            </a:outerShdw>
          </a:effectLst>
        </p:spPr>
        <p:txBody>
          <a:bodyPr anchor="ctr">
            <a:scene3d>
              <a:camera prst="orthographicFront"/>
              <a:lightRig rig="threePt" dir="t"/>
            </a:scene3d>
            <a:sp3d>
              <a:contourClr>
                <a:srgbClr val="FFFFFF"/>
              </a:contourClr>
            </a:sp3d>
          </a:bodyPr>
          <a:lstStyle/>
          <a:p>
            <a:pPr algn="ctr" defTabSz="685800" eaLnBrk="1" fontAlgn="auto" hangingPunct="1">
              <a:spcBef>
                <a:spcPts val="0"/>
              </a:spcBef>
              <a:spcAft>
                <a:spcPts val="0"/>
              </a:spcAft>
              <a:defRPr/>
            </a:pPr>
            <a:endParaRPr lang="zh-CN" altLang="en-US" sz="1200">
              <a:solidFill>
                <a:srgbClr val="FFFFFF"/>
              </a:solidFill>
              <a:latin typeface="+mn-lt"/>
              <a:ea typeface="+mn-ea"/>
            </a:endParaRPr>
          </a:p>
        </p:txBody>
      </p:sp>
      <p:sp>
        <p:nvSpPr>
          <p:cNvPr id="14" name="文本框 13"/>
          <p:cNvSpPr txBox="1"/>
          <p:nvPr/>
        </p:nvSpPr>
        <p:spPr>
          <a:xfrm>
            <a:off x="4694555" y="6397625"/>
            <a:ext cx="2926080" cy="368300"/>
          </a:xfrm>
          <a:prstGeom prst="rect">
            <a:avLst/>
          </a:prstGeom>
          <a:noFill/>
        </p:spPr>
        <p:txBody>
          <a:bodyPr wrap="none" rtlCol="0">
            <a:spAutoFit/>
          </a:bodyPr>
          <a:lstStyle/>
          <a:p>
            <a:pPr algn="l"/>
            <a:r>
              <a:rPr lang="zh-CN" altLang="en-US" i="1">
                <a:solidFill>
                  <a:srgbClr val="FFFFFF"/>
                </a:solidFill>
                <a:latin typeface="华文仿宋" panose="02010600040101010101" charset="-122"/>
                <a:ea typeface="华文仿宋" panose="02010600040101010101" charset="-122"/>
                <a:sym typeface="+mn-ea"/>
              </a:rPr>
              <a:t>华南理工大学方程式赛车队</a:t>
            </a:r>
            <a:endParaRPr lang="zh-CN" altLang="en-US" b="1" i="1">
              <a:solidFill>
                <a:srgbClr val="FFFFFF"/>
              </a:solidFill>
              <a:latin typeface="华文仿宋" panose="02010600040101010101" charset="-122"/>
              <a:ea typeface="华文仿宋" panose="02010600040101010101" charset="-122"/>
              <a:sym typeface="+mn-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20" y="241935"/>
            <a:ext cx="4550410"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1</a:t>
            </a: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a:t>
            </a:r>
            <a:r>
              <a:rPr kumimoji="0" lang="en-US" altLang="zh-CN" sz="3200" b="1" i="0" u="none" strike="noStrike" kern="1200" cap="none" spc="0" normalizeH="0" baseline="0" noProof="0" dirty="0" err="1">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PyTorch</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sp>
        <p:nvSpPr>
          <p:cNvPr id="83" name="文本框 82"/>
          <p:cNvSpPr txBox="1"/>
          <p:nvPr/>
        </p:nvSpPr>
        <p:spPr>
          <a:xfrm>
            <a:off x="5918542" y="859155"/>
            <a:ext cx="5593520" cy="4401205"/>
          </a:xfrm>
          <a:prstGeom prst="rect">
            <a:avLst/>
          </a:prstGeom>
          <a:noFill/>
        </p:spPr>
        <p:txBody>
          <a:bodyPr wrap="square" rtlCol="0">
            <a:spAutoFit/>
          </a:bodyPr>
          <a:lstStyle/>
          <a:p>
            <a:r>
              <a:rPr lang="en-US" altLang="zh-CN" sz="4000" b="1"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rPr>
              <a:t>PYTORCH</a:t>
            </a:r>
            <a:endParaRPr lang="en-US" altLang="zh-CN" sz="4000" b="1" dirty="0">
              <a:solidFill>
                <a:schemeClr val="accent1"/>
              </a:solidFill>
              <a:effectLst>
                <a:outerShdw blurRad="38100" dist="25400" dir="5400000" algn="ctr" rotWithShape="0">
                  <a:srgbClr val="6E747A">
                    <a:alpha val="43000"/>
                  </a:srgbClr>
                </a:outerShdw>
              </a:effectLst>
              <a:latin typeface="黑体" panose="02010609060101010101" charset="-122"/>
              <a:ea typeface="黑体" panose="02010609060101010101" charset="-122"/>
              <a:sym typeface="+mn-ea"/>
            </a:endParaRPr>
          </a:p>
          <a:p>
            <a:r>
              <a:rPr lang="en-US" altLang="zh-CN"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  </a:t>
            </a:r>
            <a:r>
              <a:rPr lang="zh-CN" altLang="en-US"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PyTorch 是一种开源深度学习框架，常应用于计算机视觉、自然语言处理、语音识别、强化学习等场景。</a:t>
            </a:r>
            <a:endParaRPr lang="zh-CN" altLang="en-US"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a:p>
            <a:r>
              <a:rPr lang="en-US" altLang="zh-CN"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  </a:t>
            </a:r>
            <a:r>
              <a:rPr lang="en-US" altLang="zh-CN" sz="2400" b="1" dirty="0" err="1">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PyTorch</a:t>
            </a:r>
            <a:r>
              <a:rPr lang="en-US" altLang="zh-CN"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 </a:t>
            </a:r>
            <a:r>
              <a:rPr lang="zh-CN" altLang="en-US"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具有以下优点：</a:t>
            </a:r>
            <a:endParaRPr lang="en-US" altLang="zh-CN"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a:p>
            <a:r>
              <a:rPr lang="en-US" altLang="zh-CN"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1.</a:t>
            </a:r>
            <a:r>
              <a:rPr lang="zh-CN" altLang="en-US"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模型构建灵活；</a:t>
            </a:r>
            <a:endParaRPr lang="en-US" altLang="zh-CN"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a:p>
            <a:r>
              <a:rPr lang="en-US" altLang="zh-CN"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2.</a:t>
            </a:r>
            <a:r>
              <a:rPr lang="zh-CN" altLang="en-US"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调试工具全面；</a:t>
            </a:r>
            <a:endParaRPr lang="en-US" altLang="zh-CN"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a:p>
            <a:r>
              <a:rPr lang="en-US" altLang="zh-CN"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3.</a:t>
            </a:r>
            <a:r>
              <a:rPr lang="zh-CN" altLang="en-US"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社区活跃；</a:t>
            </a:r>
            <a:endParaRPr lang="en-US" altLang="zh-CN"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a:p>
            <a:r>
              <a:rPr lang="en-US" altLang="zh-CN"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4.</a:t>
            </a:r>
            <a:r>
              <a:rPr lang="zh-CN" altLang="en-US"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易于迁移到不同平台；</a:t>
            </a:r>
            <a:endParaRPr lang="en-US" altLang="zh-CN"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a:p>
            <a:r>
              <a:rPr lang="en-US" altLang="zh-CN"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5.</a:t>
            </a:r>
            <a:r>
              <a:rPr lang="zh-CN" altLang="en-US"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与</a:t>
            </a:r>
            <a:r>
              <a:rPr lang="en-US" altLang="zh-CN"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Python</a:t>
            </a:r>
            <a:r>
              <a:rPr lang="zh-CN" altLang="en-US"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的各种库兼容；</a:t>
            </a:r>
            <a:endParaRPr lang="en-US" altLang="zh-CN"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a:p>
            <a:r>
              <a:rPr lang="en-US" altLang="zh-CN"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6.</a:t>
            </a:r>
            <a:r>
              <a:rPr lang="zh-CN" altLang="en-US" sz="24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支持多种应用场景。</a:t>
            </a:r>
            <a:endParaRPr lang="en-US" altLang="zh-CN" sz="24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p:txBody>
      </p:sp>
      <p:cxnSp>
        <p:nvCxnSpPr>
          <p:cNvPr id="85" name="直接连接符 84"/>
          <p:cNvCxnSpPr/>
          <p:nvPr/>
        </p:nvCxnSpPr>
        <p:spPr>
          <a:xfrm>
            <a:off x="358140" y="1141095"/>
            <a:ext cx="2944495" cy="0"/>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pic>
        <p:nvPicPr>
          <p:cNvPr id="100" name="图片 99"/>
          <p:cNvPicPr/>
          <p:nvPr/>
        </p:nvPicPr>
        <p:blipFill>
          <a:blip r:embed="rId2"/>
          <a:stretch>
            <a:fillRect/>
          </a:stretch>
        </p:blipFill>
        <p:spPr>
          <a:xfrm>
            <a:off x="358140" y="1423035"/>
            <a:ext cx="4080510" cy="3247390"/>
          </a:xfrm>
          <a:prstGeom prst="rect">
            <a:avLst/>
          </a:prstGeom>
          <a:noFill/>
          <a:ln w="9525">
            <a:noFill/>
          </a:ln>
        </p:spPr>
      </p:pic>
    </p:spTree>
  </p:cSld>
  <p:clrMapOvr>
    <a:masterClrMapping/>
  </p:clrMapOvr>
  <p:transition spd="slow"/>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20" y="241935"/>
            <a:ext cx="5278012"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环境配置（</a:t>
            </a:r>
            <a:r>
              <a:rPr kumimoji="0" lang="en-US" altLang="zh-CN"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n</a:t>
            </a: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卡 </a:t>
            </a:r>
            <a:r>
              <a:rPr kumimoji="0" lang="en-US" altLang="zh-CN"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GPU</a:t>
            </a: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为例）</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3" name="文本框 2"/>
          <p:cNvSpPr txBox="1"/>
          <p:nvPr/>
        </p:nvSpPr>
        <p:spPr>
          <a:xfrm>
            <a:off x="819554" y="1340743"/>
            <a:ext cx="9306939" cy="3170099"/>
          </a:xfrm>
          <a:prstGeom prst="rect">
            <a:avLst/>
          </a:prstGeom>
          <a:noFill/>
        </p:spPr>
        <p:txBody>
          <a:bodyPr wrap="square">
            <a:spAutoFit/>
          </a:bodyPr>
          <a:lstStyle/>
          <a:p>
            <a:r>
              <a:rPr lang="en-US" altLang="zh-CN" sz="40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1.</a:t>
            </a:r>
            <a:r>
              <a:rPr lang="en-US" altLang="zh-CN"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Anaconda</a:t>
            </a:r>
            <a:endParaRPr lang="en-US" altLang="zh-CN"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a:p>
            <a:r>
              <a:rPr lang="en-US" altLang="zh-CN" sz="40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2.NVIDIA </a:t>
            </a:r>
            <a:r>
              <a:rPr lang="zh-CN" altLang="en-US" sz="40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驱动</a:t>
            </a:r>
            <a:endParaRPr lang="en-US" altLang="zh-CN"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a:p>
            <a:r>
              <a:rPr lang="en-US" altLang="zh-CN" sz="40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3.CUDA</a:t>
            </a:r>
            <a:endParaRPr lang="en-US" altLang="zh-CN"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a:p>
            <a:r>
              <a:rPr lang="en-US" altLang="zh-CN" sz="40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4.CUDNN</a:t>
            </a:r>
            <a:endParaRPr lang="en-US" altLang="zh-CN"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a:p>
            <a:r>
              <a:rPr lang="en-US" altLang="zh-CN" sz="40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5.</a:t>
            </a:r>
            <a:r>
              <a:rPr lang="en-US" altLang="zh-CN" sz="4000" b="1" dirty="0">
                <a:solidFill>
                  <a:schemeClr val="tx1"/>
                </a:solidFill>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rPr>
              <a:t>Pytorch</a:t>
            </a:r>
            <a:endParaRPr lang="en-US" altLang="zh-CN" sz="4000" b="1" dirty="0">
              <a:effectLst>
                <a:outerShdw blurRad="38100" dist="19050" dir="2700000" algn="tl" rotWithShape="0">
                  <a:schemeClr val="dk1">
                    <a:alpha val="40000"/>
                  </a:schemeClr>
                </a:outerShdw>
              </a:effectLst>
              <a:latin typeface="黑体" panose="02010609060101010101" charset="-122"/>
              <a:ea typeface="黑体" panose="02010609060101010101" charset="-122"/>
              <a:sym typeface="+mn-ea"/>
            </a:endParaRPr>
          </a:p>
        </p:txBody>
      </p:sp>
      <p:sp>
        <p:nvSpPr>
          <p:cNvPr id="6" name="文本框 5"/>
          <p:cNvSpPr txBox="1"/>
          <p:nvPr/>
        </p:nvSpPr>
        <p:spPr>
          <a:xfrm>
            <a:off x="819554" y="4765357"/>
            <a:ext cx="6094378" cy="646331"/>
          </a:xfrm>
          <a:prstGeom prst="rect">
            <a:avLst/>
          </a:prstGeom>
          <a:noFill/>
        </p:spPr>
        <p:txBody>
          <a:bodyPr wrap="square">
            <a:spAutoFit/>
          </a:bodyPr>
          <a:lstStyle/>
          <a:p>
            <a:r>
              <a:rPr lang="en-US" altLang="zh-CN" dirty="0">
                <a:hlinkClick r:id="rId2"/>
              </a:rPr>
              <a:t>ubuntu20.04 </a:t>
            </a:r>
            <a:r>
              <a:rPr lang="zh-CN" altLang="en-US" dirty="0">
                <a:hlinkClick r:id="rId2"/>
              </a:rPr>
              <a:t>下深度学习环境配置 史上最详细教程</a:t>
            </a:r>
            <a:r>
              <a:rPr lang="en-US" altLang="zh-CN" dirty="0">
                <a:hlinkClick r:id="rId2"/>
              </a:rPr>
              <a:t>_ubuntu20.04 </a:t>
            </a:r>
            <a:r>
              <a:rPr lang="zh-CN" altLang="en-US" dirty="0">
                <a:hlinkClick r:id="rId2"/>
              </a:rPr>
              <a:t>安装</a:t>
            </a:r>
            <a:r>
              <a:rPr lang="en-US" altLang="zh-CN" dirty="0" err="1">
                <a:hlinkClick r:id="rId2"/>
              </a:rPr>
              <a:t>cuda</a:t>
            </a:r>
            <a:r>
              <a:rPr lang="en-US" altLang="zh-CN" dirty="0">
                <a:hlinkClick r:id="rId2"/>
              </a:rPr>
              <a:t> </a:t>
            </a:r>
            <a:r>
              <a:rPr lang="zh-CN" altLang="en-US" dirty="0">
                <a:hlinkClick r:id="rId2"/>
              </a:rPr>
              <a:t>以及</a:t>
            </a:r>
            <a:r>
              <a:rPr lang="en-US" altLang="zh-CN" dirty="0">
                <a:hlinkClick r:id="rId2"/>
              </a:rPr>
              <a:t>python</a:t>
            </a:r>
            <a:r>
              <a:rPr lang="zh-CN" altLang="en-US" dirty="0">
                <a:hlinkClick r:id="rId2"/>
              </a:rPr>
              <a:t>与</a:t>
            </a:r>
            <a:r>
              <a:rPr lang="en-US" altLang="zh-CN" dirty="0" err="1">
                <a:hlinkClick r:id="rId2"/>
              </a:rPr>
              <a:t>pycharm</a:t>
            </a:r>
            <a:r>
              <a:rPr lang="en-US" altLang="zh-CN" dirty="0">
                <a:hlinkClick r:id="rId2"/>
              </a:rPr>
              <a:t>-CSDN</a:t>
            </a:r>
            <a:r>
              <a:rPr lang="zh-CN" altLang="en-US" dirty="0">
                <a:hlinkClick r:id="rId2"/>
              </a:rPr>
              <a:t>博客</a:t>
            </a:r>
            <a:endParaRPr lang="zh-CN" altLang="en-US" dirty="0"/>
          </a:p>
        </p:txBody>
      </p:sp>
    </p:spTree>
  </p:cSld>
  <p:clrMapOvr>
    <a:masterClrMapping/>
  </p:clrMapOvr>
  <p:transition spd="slow"/>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蓝色领带&#10;&#10;中度可信度描述已自动生成"/>
          <p:cNvPicPr>
            <a:picLocks noChangeAspect="1"/>
          </p:cNvPicPr>
          <p:nvPr/>
        </p:nvPicPr>
        <p:blipFill rotWithShape="1">
          <a:blip r:embed="rId1">
            <a:alphaModFix amt="4000"/>
          </a:blip>
          <a:srcRect l="7696"/>
          <a:stretch>
            <a:fillRect/>
          </a:stretch>
        </p:blipFill>
        <p:spPr>
          <a:xfrm rot="16200000">
            <a:off x="2619815" y="-3478845"/>
            <a:ext cx="6857365" cy="12192000"/>
          </a:xfrm>
          <a:prstGeom prst="rect">
            <a:avLst/>
          </a:prstGeom>
        </p:spPr>
      </p:pic>
      <p:pic>
        <p:nvPicPr>
          <p:cNvPr id="8" name="图片 7" descr="scut racing"/>
          <p:cNvPicPr>
            <a:picLocks noChangeAspect="1"/>
          </p:cNvPicPr>
          <p:nvPr/>
        </p:nvPicPr>
        <p:blipFill>
          <a:blip r:embed="rId2"/>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5" name="矩形 4"/>
          <p:cNvSpPr/>
          <p:nvPr/>
        </p:nvSpPr>
        <p:spPr>
          <a:xfrm>
            <a:off x="325121" y="241935"/>
            <a:ext cx="265558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2</a:t>
            </a: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、神经网络</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sp>
        <p:nvSpPr>
          <p:cNvPr id="6" name="文本框 5"/>
          <p:cNvSpPr txBox="1"/>
          <p:nvPr/>
        </p:nvSpPr>
        <p:spPr>
          <a:xfrm>
            <a:off x="354214" y="863300"/>
            <a:ext cx="11483572" cy="1631216"/>
          </a:xfrm>
          <a:prstGeom prst="rect">
            <a:avLst/>
          </a:prstGeom>
          <a:noFill/>
        </p:spPr>
        <p:txBody>
          <a:bodyPr wrap="square">
            <a:spAutoFit/>
          </a:bodyPr>
          <a:lstStyle/>
          <a:p>
            <a:r>
              <a:rPr lang="zh-CN" altLang="en-US" sz="2000" b="1" dirty="0">
                <a:latin typeface="+mn-ea"/>
              </a:rPr>
              <a:t>神经网络是一种模拟人脑结构的计算模型，它由许多神经元组成，每个神经元可以接收、计算、传递信息。神经网络可以通过学习大量的数据来实现复杂的功能，例如图像识别、自然语言处理、语音合成等。常见的神经网络模型有：</a:t>
            </a:r>
            <a:r>
              <a:rPr lang="en-US" altLang="zh-CN" sz="2000" b="1" dirty="0">
                <a:latin typeface="+mn-ea"/>
              </a:rPr>
              <a:t>FNN</a:t>
            </a:r>
            <a:r>
              <a:rPr lang="zh-CN" altLang="en-US" sz="2000" b="1" dirty="0">
                <a:latin typeface="+mn-ea"/>
              </a:rPr>
              <a:t>、</a:t>
            </a:r>
            <a:r>
              <a:rPr lang="en-US" altLang="zh-CN" sz="2000" b="1" dirty="0">
                <a:latin typeface="+mn-ea"/>
              </a:rPr>
              <a:t>CNN</a:t>
            </a:r>
            <a:r>
              <a:rPr lang="zh-CN" altLang="en-US" sz="2000" b="1" dirty="0">
                <a:latin typeface="+mn-ea"/>
              </a:rPr>
              <a:t>、</a:t>
            </a:r>
            <a:r>
              <a:rPr lang="en-US" altLang="zh-CN" sz="2000" b="1" dirty="0">
                <a:latin typeface="+mn-ea"/>
              </a:rPr>
              <a:t>RNN</a:t>
            </a:r>
            <a:r>
              <a:rPr lang="zh-CN" altLang="en-US" sz="2000" b="1" dirty="0">
                <a:latin typeface="+mn-ea"/>
              </a:rPr>
              <a:t>、</a:t>
            </a:r>
            <a:r>
              <a:rPr lang="en-US" altLang="zh-CN" sz="2000" b="1" dirty="0">
                <a:latin typeface="+mn-ea"/>
              </a:rPr>
              <a:t>LSTM</a:t>
            </a:r>
            <a:r>
              <a:rPr lang="zh-CN" altLang="en-US" sz="2000" b="1" dirty="0">
                <a:latin typeface="+mn-ea"/>
              </a:rPr>
              <a:t>等。</a:t>
            </a:r>
            <a:endParaRPr lang="en-US" altLang="zh-CN" sz="2000" b="1" dirty="0">
              <a:latin typeface="+mn-ea"/>
            </a:endParaRPr>
          </a:p>
          <a:p>
            <a:r>
              <a:rPr lang="zh-CN" altLang="en-US" sz="2000" b="1" dirty="0">
                <a:latin typeface="+mn-ea"/>
              </a:rPr>
              <a:t>深度学习利用多层神经网络来解决高难度问题，它可以从数据中自动提取有用的特征，从而提高模型的性能和泛化能力。</a:t>
            </a:r>
            <a:endParaRPr lang="zh-CN" altLang="en-US" sz="2000" b="1" dirty="0">
              <a:latin typeface="+mn-ea"/>
            </a:endParaRPr>
          </a:p>
        </p:txBody>
      </p:sp>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860780" y="2501538"/>
            <a:ext cx="6375433" cy="3882154"/>
          </a:xfrm>
          <a:prstGeom prst="rect">
            <a:avLst/>
          </a:prstGeom>
        </p:spPr>
      </p:pic>
    </p:spTree>
  </p:cSld>
  <p:clrMapOvr>
    <a:masterClrMapping/>
  </p:clrMapOvr>
  <p:transition spd="slow"/>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蓝色领带&#10;&#10;中度可信度描述已自动生成"/>
          <p:cNvPicPr>
            <a:picLocks noChangeAspect="1"/>
          </p:cNvPicPr>
          <p:nvPr/>
        </p:nvPicPr>
        <p:blipFill rotWithShape="1">
          <a:blip r:embed="rId1">
            <a:alphaModFix amt="4000"/>
          </a:blip>
          <a:srcRect l="7696"/>
          <a:stretch>
            <a:fillRect/>
          </a:stretch>
        </p:blipFill>
        <p:spPr>
          <a:xfrm rot="16200000">
            <a:off x="2619814" y="-3449638"/>
            <a:ext cx="6857365" cy="12192000"/>
          </a:xfrm>
          <a:prstGeom prst="rect">
            <a:avLst/>
          </a:prstGeom>
        </p:spPr>
      </p:pic>
      <p:pic>
        <p:nvPicPr>
          <p:cNvPr id="8" name="图片 7" descr="scut racing"/>
          <p:cNvPicPr>
            <a:picLocks noChangeAspect="1"/>
          </p:cNvPicPr>
          <p:nvPr/>
        </p:nvPicPr>
        <p:blipFill>
          <a:blip r:embed="rId2"/>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5" name="矩形 4"/>
          <p:cNvSpPr/>
          <p:nvPr/>
        </p:nvSpPr>
        <p:spPr>
          <a:xfrm>
            <a:off x="325121" y="241935"/>
            <a:ext cx="4252818"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卷积神经网络</a:t>
            </a:r>
            <a:r>
              <a:rPr kumimoji="0" lang="en-US" altLang="zh-CN"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CNN</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sp>
        <p:nvSpPr>
          <p:cNvPr id="6" name="文本框 5"/>
          <p:cNvSpPr txBox="1"/>
          <p:nvPr/>
        </p:nvSpPr>
        <p:spPr>
          <a:xfrm>
            <a:off x="354214" y="863300"/>
            <a:ext cx="11483572" cy="1015663"/>
          </a:xfrm>
          <a:prstGeom prst="rect">
            <a:avLst/>
          </a:prstGeom>
          <a:noFill/>
        </p:spPr>
        <p:txBody>
          <a:bodyPr wrap="square">
            <a:spAutoFit/>
          </a:bodyPr>
          <a:lstStyle/>
          <a:p>
            <a:r>
              <a:rPr lang="zh-CN" altLang="en-US" sz="2000" b="1" dirty="0">
                <a:latin typeface="+mn-ea"/>
              </a:rPr>
              <a:t>卷积神经网络（</a:t>
            </a:r>
            <a:r>
              <a:rPr lang="en-US" altLang="zh-CN" sz="2000" b="1" dirty="0">
                <a:latin typeface="+mn-ea"/>
              </a:rPr>
              <a:t>CNN</a:t>
            </a:r>
            <a:r>
              <a:rPr lang="zh-CN" altLang="en-US" sz="2000" b="1" dirty="0">
                <a:latin typeface="+mn-ea"/>
              </a:rPr>
              <a:t>）是一种常用深度学习模型，它可以有效地处理图像等高维数据，提取其中的特征，根据提取的特征进行分类、检测、分割等任务。</a:t>
            </a:r>
            <a:endParaRPr lang="en-US" altLang="zh-CN" sz="2000" b="1" dirty="0">
              <a:latin typeface="+mn-ea"/>
            </a:endParaRPr>
          </a:p>
          <a:p>
            <a:r>
              <a:rPr lang="zh-CN" altLang="en-US" sz="2000" b="1" dirty="0">
                <a:latin typeface="+mn-ea"/>
              </a:rPr>
              <a:t>包括卷积层</a:t>
            </a:r>
            <a:r>
              <a:rPr lang="en-US" altLang="zh-CN" sz="2000" b="1" dirty="0">
                <a:latin typeface="+mn-ea"/>
              </a:rPr>
              <a:t>Conv</a:t>
            </a:r>
            <a:r>
              <a:rPr lang="zh-CN" altLang="en-US" sz="2000" b="1" dirty="0">
                <a:latin typeface="+mn-ea"/>
              </a:rPr>
              <a:t>、池化层</a:t>
            </a:r>
            <a:r>
              <a:rPr lang="en-US" altLang="zh-CN" sz="2000" b="1" dirty="0">
                <a:latin typeface="+mn-ea"/>
              </a:rPr>
              <a:t>POOL</a:t>
            </a:r>
            <a:r>
              <a:rPr lang="zh-CN" altLang="en-US" sz="2000" b="1" dirty="0">
                <a:latin typeface="+mn-ea"/>
              </a:rPr>
              <a:t>、归一化层</a:t>
            </a:r>
            <a:r>
              <a:rPr lang="en-US" altLang="zh-CN" sz="2000" b="1" dirty="0">
                <a:latin typeface="+mn-ea"/>
              </a:rPr>
              <a:t>BN</a:t>
            </a:r>
            <a:r>
              <a:rPr lang="zh-CN" altLang="en-US" sz="2000" b="1" dirty="0">
                <a:latin typeface="+mn-ea"/>
              </a:rPr>
              <a:t>、全连接层</a:t>
            </a:r>
            <a:r>
              <a:rPr lang="en-US" altLang="zh-CN" sz="2000" b="1" dirty="0">
                <a:latin typeface="+mn-ea"/>
              </a:rPr>
              <a:t>FC</a:t>
            </a:r>
            <a:r>
              <a:rPr lang="zh-CN" altLang="en-US" sz="2000" b="1" dirty="0">
                <a:latin typeface="+mn-ea"/>
              </a:rPr>
              <a:t>等基本层以及激活函数。</a:t>
            </a:r>
            <a:endParaRPr lang="zh-CN" altLang="en-US" sz="2000" b="1" dirty="0">
              <a:latin typeface="+mn-ea"/>
            </a:endParaRPr>
          </a:p>
        </p:txBody>
      </p:sp>
      <p:pic>
        <p:nvPicPr>
          <p:cNvPr id="16" name="图片 15"/>
          <p:cNvPicPr>
            <a:picLocks noChangeAspect="1"/>
          </p:cNvPicPr>
          <p:nvPr/>
        </p:nvPicPr>
        <p:blipFill>
          <a:blip r:embed="rId3"/>
          <a:stretch>
            <a:fillRect/>
          </a:stretch>
        </p:blipFill>
        <p:spPr>
          <a:xfrm>
            <a:off x="2338727" y="1840070"/>
            <a:ext cx="7419540" cy="750615"/>
          </a:xfrm>
          <a:prstGeom prst="rect">
            <a:avLst/>
          </a:prstGeom>
        </p:spPr>
      </p:pic>
      <p:pic>
        <p:nvPicPr>
          <p:cNvPr id="3" name="图片 2"/>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30449" y="2617155"/>
            <a:ext cx="6856832" cy="3628616"/>
          </a:xfrm>
          <a:prstGeom prst="rect">
            <a:avLst/>
          </a:prstGeom>
        </p:spPr>
      </p:pic>
    </p:spTree>
  </p:cSld>
  <p:clrMapOvr>
    <a:masterClrMapping/>
  </p:clrMapOvr>
  <p:transition spd="slow"/>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325119" y="241935"/>
            <a:ext cx="4950265" cy="58477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3</a:t>
            </a: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、深度学习过程划分</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8" name="图片 7" descr="scut racing"/>
          <p:cNvPicPr>
            <a:picLocks noChangeAspect="1"/>
          </p:cNvPicPr>
          <p:nvPr/>
        </p:nvPicPr>
        <p:blipFill>
          <a:blip r:embed="rId1"/>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pPr algn="l"/>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6" name="文本框 5"/>
          <p:cNvSpPr txBox="1"/>
          <p:nvPr/>
        </p:nvSpPr>
        <p:spPr>
          <a:xfrm>
            <a:off x="125461" y="1262059"/>
            <a:ext cx="11941077" cy="3662541"/>
          </a:xfrm>
          <a:prstGeom prst="rect">
            <a:avLst/>
          </a:prstGeom>
          <a:noFill/>
        </p:spPr>
        <p:txBody>
          <a:bodyPr wrap="square" rtlCol="0">
            <a:spAutoFit/>
          </a:bodyPr>
          <a:lstStyle/>
          <a:p>
            <a:r>
              <a:rPr lang="en-US" altLang="zh-CN" sz="2800" dirty="0">
                <a:solidFill>
                  <a:schemeClr val="accent1"/>
                </a:solidFill>
                <a:effectLst>
                  <a:outerShdw blurRad="38100" dist="25400" dir="5400000" algn="ctr" rotWithShape="0">
                    <a:srgbClr val="6E747A">
                      <a:alpha val="43000"/>
                    </a:srgbClr>
                  </a:outerShdw>
                </a:effectLst>
              </a:rPr>
              <a:t>1</a:t>
            </a:r>
            <a:r>
              <a:rPr lang="zh-CN" altLang="en-US" sz="2800" dirty="0">
                <a:solidFill>
                  <a:schemeClr val="accent1"/>
                </a:solidFill>
                <a:effectLst>
                  <a:outerShdw blurRad="38100" dist="25400" dir="5400000" algn="ctr" rotWithShape="0">
                    <a:srgbClr val="6E747A">
                      <a:alpha val="43000"/>
                    </a:srgbClr>
                  </a:outerShdw>
                </a:effectLst>
              </a:rPr>
              <a:t>、神经网络搭建</a:t>
            </a:r>
            <a:endParaRPr lang="en-US" altLang="zh-CN" sz="2800" dirty="0">
              <a:solidFill>
                <a:schemeClr val="accent1"/>
              </a:solidFill>
              <a:effectLst>
                <a:outerShdw blurRad="38100" dist="25400" dir="5400000" algn="ctr" rotWithShape="0">
                  <a:srgbClr val="6E747A">
                    <a:alpha val="43000"/>
                  </a:srgbClr>
                </a:outerShdw>
              </a:effectLst>
            </a:endParaRPr>
          </a:p>
          <a:p>
            <a:r>
              <a:rPr lang="zh-CN" altLang="en-US" sz="2400" dirty="0">
                <a:solidFill>
                  <a:schemeClr val="tx1"/>
                </a:solidFill>
                <a:effectLst>
                  <a:outerShdw blurRad="38100" dist="19050" dir="2700000" algn="tl" rotWithShape="0">
                    <a:schemeClr val="dk1">
                      <a:alpha val="40000"/>
                    </a:schemeClr>
                  </a:outerShdw>
                </a:effectLst>
              </a:rPr>
              <a:t>搭建卷积层、全连接层等（决定了数据被加工的方式）</a:t>
            </a:r>
            <a:endParaRPr lang="en-US" altLang="zh-CN" sz="2400" dirty="0">
              <a:solidFill>
                <a:schemeClr val="tx1"/>
              </a:solidFill>
              <a:effectLst>
                <a:outerShdw blurRad="38100" dist="19050" dir="2700000" algn="tl" rotWithShape="0">
                  <a:schemeClr val="dk1">
                    <a:alpha val="40000"/>
                  </a:schemeClr>
                </a:outerShdw>
              </a:effectLst>
            </a:endParaRPr>
          </a:p>
          <a:p>
            <a:r>
              <a:rPr lang="en-US" altLang="zh-CN" sz="2800" dirty="0">
                <a:solidFill>
                  <a:schemeClr val="accent1"/>
                </a:solidFill>
                <a:effectLst>
                  <a:outerShdw blurRad="38100" dist="25400" dir="5400000" algn="ctr" rotWithShape="0">
                    <a:srgbClr val="6E747A">
                      <a:alpha val="43000"/>
                    </a:srgbClr>
                  </a:outerShdw>
                </a:effectLst>
              </a:rPr>
              <a:t>2</a:t>
            </a:r>
            <a:r>
              <a:rPr lang="zh-CN" altLang="en-US" sz="2800" dirty="0">
                <a:solidFill>
                  <a:schemeClr val="accent1"/>
                </a:solidFill>
                <a:effectLst>
                  <a:outerShdw blurRad="38100" dist="25400" dir="5400000" algn="ctr" rotWithShape="0">
                    <a:srgbClr val="6E747A">
                      <a:alpha val="43000"/>
                    </a:srgbClr>
                  </a:outerShdw>
                </a:effectLst>
              </a:rPr>
              <a:t>、数据集准备</a:t>
            </a:r>
            <a:endParaRPr lang="zh-CN" altLang="en-US" sz="2800" dirty="0">
              <a:solidFill>
                <a:schemeClr val="accent1"/>
              </a:solidFill>
              <a:effectLst>
                <a:outerShdw blurRad="38100" dist="25400" dir="5400000" algn="ctr" rotWithShape="0">
                  <a:srgbClr val="6E747A">
                    <a:alpha val="43000"/>
                  </a:srgbClr>
                </a:outerShdw>
              </a:effectLst>
            </a:endParaRPr>
          </a:p>
          <a:p>
            <a:r>
              <a:rPr lang="zh-CN" altLang="en-US" sz="2400" i="0" dirty="0">
                <a:solidFill>
                  <a:srgbClr val="111111"/>
                </a:solidFill>
                <a:latin typeface="+mj-ea"/>
                <a:ea typeface="+mj-ea"/>
              </a:rPr>
              <a:t>决定了神经网络的输入（非常重要！以后会有数据集的标定任务，请保质保量完成）</a:t>
            </a:r>
            <a:endParaRPr lang="en-US" altLang="zh-CN" sz="2400" i="0" dirty="0">
              <a:solidFill>
                <a:srgbClr val="111111"/>
              </a:solidFill>
              <a:latin typeface="+mj-ea"/>
              <a:ea typeface="+mj-ea"/>
            </a:endParaRPr>
          </a:p>
          <a:p>
            <a:r>
              <a:rPr lang="en-US" altLang="zh-CN" sz="2800" dirty="0">
                <a:solidFill>
                  <a:schemeClr val="accent1"/>
                </a:solidFill>
                <a:effectLst>
                  <a:outerShdw blurRad="38100" dist="25400" dir="5400000" algn="ctr" rotWithShape="0">
                    <a:srgbClr val="6E747A">
                      <a:alpha val="43000"/>
                    </a:srgbClr>
                  </a:outerShdw>
                </a:effectLst>
              </a:rPr>
              <a:t>3</a:t>
            </a:r>
            <a:r>
              <a:rPr lang="zh-CN" altLang="en-US" sz="2800" dirty="0">
                <a:solidFill>
                  <a:schemeClr val="accent1"/>
                </a:solidFill>
                <a:effectLst>
                  <a:outerShdw blurRad="38100" dist="25400" dir="5400000" algn="ctr" rotWithShape="0">
                    <a:srgbClr val="6E747A">
                      <a:alpha val="43000"/>
                    </a:srgbClr>
                  </a:outerShdw>
                </a:effectLst>
              </a:rPr>
              <a:t>、数据预处理</a:t>
            </a:r>
            <a:endParaRPr lang="en-US" altLang="zh-CN" sz="2400" dirty="0">
              <a:effectLst>
                <a:outerShdw blurRad="38100" dist="19050" dir="2700000" algn="tl" rotWithShape="0">
                  <a:schemeClr val="dk1">
                    <a:alpha val="40000"/>
                  </a:schemeClr>
                </a:outerShdw>
              </a:effectLst>
            </a:endParaRPr>
          </a:p>
          <a:p>
            <a:r>
              <a:rPr lang="zh-CN" altLang="en-US" sz="2400" dirty="0">
                <a:solidFill>
                  <a:schemeClr val="tx1"/>
                </a:solidFill>
                <a:effectLst>
                  <a:outerShdw blurRad="38100" dist="19050" dir="2700000" algn="tl" rotWithShape="0">
                    <a:schemeClr val="dk1">
                      <a:alpha val="40000"/>
                    </a:schemeClr>
                  </a:outerShdw>
                </a:effectLst>
                <a:latin typeface="+mj-ea"/>
                <a:ea typeface="+mj-ea"/>
              </a:rPr>
              <a:t>在输入神经网络之前，需要对输入的数据转化为神经网络可读取的格式（</a:t>
            </a:r>
            <a:r>
              <a:rPr lang="en-US" altLang="zh-CN" sz="2400" dirty="0">
                <a:solidFill>
                  <a:schemeClr val="accent1"/>
                </a:solidFill>
                <a:effectLst>
                  <a:outerShdw blurRad="38100" dist="25400" dir="5400000" algn="ctr" rotWithShape="0">
                    <a:srgbClr val="6E747A">
                      <a:alpha val="43000"/>
                    </a:srgbClr>
                  </a:outerShdw>
                </a:effectLst>
              </a:rPr>
              <a:t> </a:t>
            </a:r>
            <a:r>
              <a:rPr lang="en-US" altLang="zh-CN" sz="2400" dirty="0">
                <a:effectLst>
                  <a:outerShdw blurRad="38100" dist="25400" dir="5400000" algn="ctr" rotWithShape="0">
                    <a:srgbClr val="6E747A">
                      <a:alpha val="43000"/>
                    </a:srgbClr>
                  </a:outerShdw>
                </a:effectLst>
              </a:rPr>
              <a:t>transforms</a:t>
            </a:r>
            <a:r>
              <a:rPr lang="zh-CN" altLang="en-US" sz="2400" dirty="0">
                <a:effectLst>
                  <a:outerShdw blurRad="38100" dist="25400" dir="5400000" algn="ctr" rotWithShape="0">
                    <a:srgbClr val="6E747A">
                      <a:alpha val="43000"/>
                    </a:srgbClr>
                  </a:outerShdw>
                </a:effectLst>
              </a:rPr>
              <a:t>变换</a:t>
            </a:r>
            <a:r>
              <a:rPr lang="zh-CN" altLang="en-US" sz="2400" dirty="0">
                <a:solidFill>
                  <a:schemeClr val="tx1"/>
                </a:solidFill>
                <a:effectLst>
                  <a:outerShdw blurRad="38100" dist="19050" dir="2700000" algn="tl" rotWithShape="0">
                    <a:schemeClr val="dk1">
                      <a:alpha val="40000"/>
                    </a:schemeClr>
                  </a:outerShdw>
                </a:effectLst>
                <a:latin typeface="+mj-ea"/>
                <a:ea typeface="+mj-ea"/>
              </a:rPr>
              <a:t>），或者进行一些骚操作（</a:t>
            </a:r>
            <a:r>
              <a:rPr lang="en-US" altLang="zh-CN" sz="2400" dirty="0">
                <a:solidFill>
                  <a:schemeClr val="tx1"/>
                </a:solidFill>
                <a:effectLst>
                  <a:outerShdw blurRad="38100" dist="19050" dir="2700000" algn="tl" rotWithShape="0">
                    <a:schemeClr val="dk1">
                      <a:alpha val="40000"/>
                    </a:schemeClr>
                  </a:outerShdw>
                </a:effectLst>
                <a:latin typeface="+mj-ea"/>
                <a:ea typeface="+mj-ea"/>
              </a:rPr>
              <a:t>yolo mosaic</a:t>
            </a:r>
            <a:r>
              <a:rPr lang="zh-CN" altLang="en-US" sz="2400" dirty="0">
                <a:solidFill>
                  <a:schemeClr val="tx1"/>
                </a:solidFill>
                <a:effectLst>
                  <a:outerShdw blurRad="38100" dist="19050" dir="2700000" algn="tl" rotWithShape="0">
                    <a:schemeClr val="dk1">
                      <a:alpha val="40000"/>
                    </a:schemeClr>
                  </a:outerShdw>
                </a:effectLst>
                <a:latin typeface="+mj-ea"/>
                <a:ea typeface="+mj-ea"/>
              </a:rPr>
              <a:t>）</a:t>
            </a:r>
            <a:endParaRPr lang="en-US" altLang="zh-CN" sz="2400" dirty="0">
              <a:solidFill>
                <a:schemeClr val="tx1"/>
              </a:solidFill>
              <a:effectLst>
                <a:outerShdw blurRad="38100" dist="19050" dir="2700000" algn="tl" rotWithShape="0">
                  <a:schemeClr val="dk1">
                    <a:alpha val="40000"/>
                  </a:schemeClr>
                </a:outerShdw>
              </a:effectLst>
              <a:latin typeface="+mj-ea"/>
              <a:ea typeface="+mj-ea"/>
            </a:endParaRPr>
          </a:p>
          <a:p>
            <a:r>
              <a:rPr lang="en-US" altLang="zh-CN" sz="2800" dirty="0">
                <a:solidFill>
                  <a:schemeClr val="accent1"/>
                </a:solidFill>
                <a:effectLst>
                  <a:outerShdw blurRad="38100" dist="25400" dir="5400000" algn="ctr" rotWithShape="0">
                    <a:srgbClr val="6E747A">
                      <a:alpha val="43000"/>
                    </a:srgbClr>
                  </a:outerShdw>
                </a:effectLst>
              </a:rPr>
              <a:t>4</a:t>
            </a:r>
            <a:r>
              <a:rPr lang="zh-CN" altLang="en-US" sz="2800" dirty="0">
                <a:solidFill>
                  <a:schemeClr val="accent1"/>
                </a:solidFill>
                <a:effectLst>
                  <a:outerShdw blurRad="38100" dist="25400" dir="5400000" algn="ctr" rotWithShape="0">
                    <a:srgbClr val="6E747A">
                      <a:alpha val="43000"/>
                    </a:srgbClr>
                  </a:outerShdw>
                </a:effectLst>
              </a:rPr>
              <a:t>、训练</a:t>
            </a:r>
            <a:endParaRPr lang="en-US" altLang="zh-CN" sz="2800" dirty="0">
              <a:solidFill>
                <a:schemeClr val="accent1"/>
              </a:solidFill>
              <a:effectLst>
                <a:outerShdw blurRad="38100" dist="25400" dir="5400000" algn="ctr" rotWithShape="0">
                  <a:srgbClr val="6E747A">
                    <a:alpha val="43000"/>
                  </a:srgbClr>
                </a:outerShdw>
              </a:effectLst>
            </a:endParaRPr>
          </a:p>
          <a:p>
            <a:r>
              <a:rPr lang="zh-CN" altLang="en-US" sz="2400" dirty="0">
                <a:effectLst>
                  <a:outerShdw blurRad="38100" dist="19050" dir="2700000" algn="tl" rotWithShape="0">
                    <a:schemeClr val="dk1">
                      <a:alpha val="40000"/>
                    </a:schemeClr>
                  </a:outerShdw>
                </a:effectLst>
              </a:rPr>
              <a:t>数据输入至神经网络，经各类网络层进行计算，获得预测值，并将预测值进行更新</a:t>
            </a:r>
            <a:endParaRPr lang="zh-CN" altLang="en-US" sz="2400" dirty="0">
              <a:solidFill>
                <a:schemeClr val="tx1"/>
              </a:solidFill>
              <a:effectLst>
                <a:outerShdw blurRad="38100" dist="19050" dir="2700000" algn="tl" rotWithShape="0">
                  <a:schemeClr val="dk1">
                    <a:alpha val="40000"/>
                  </a:schemeClr>
                </a:outerShdw>
              </a:effectLst>
            </a:endParaRPr>
          </a:p>
        </p:txBody>
      </p:sp>
    </p:spTree>
  </p:cSld>
  <p:clrMapOvr>
    <a:masterClrMapping/>
  </p:clrMapOvr>
  <p:transition spd="slow"/>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0" name="图片 69" descr="蓝色领带&#10;&#10;中度可信度描述已自动生成"/>
          <p:cNvPicPr>
            <a:picLocks noChangeAspect="1"/>
          </p:cNvPicPr>
          <p:nvPr/>
        </p:nvPicPr>
        <p:blipFill rotWithShape="1">
          <a:blip r:embed="rId1">
            <a:alphaModFix amt="4000"/>
          </a:blip>
          <a:srcRect l="7696"/>
          <a:stretch>
            <a:fillRect/>
          </a:stretch>
        </p:blipFill>
        <p:spPr>
          <a:xfrm rot="16200000">
            <a:off x="2667317" y="-2688836"/>
            <a:ext cx="6857365" cy="12192000"/>
          </a:xfrm>
          <a:prstGeom prst="rect">
            <a:avLst/>
          </a:prstGeom>
        </p:spPr>
      </p:pic>
      <p:pic>
        <p:nvPicPr>
          <p:cNvPr id="8" name="图片 7" descr="scut racing"/>
          <p:cNvPicPr>
            <a:picLocks noChangeAspect="1"/>
          </p:cNvPicPr>
          <p:nvPr/>
        </p:nvPicPr>
        <p:blipFill>
          <a:blip r:embed="rId2"/>
          <a:stretch>
            <a:fillRect/>
          </a:stretch>
        </p:blipFill>
        <p:spPr>
          <a:xfrm>
            <a:off x="0" y="6355080"/>
            <a:ext cx="2522220" cy="406400"/>
          </a:xfrm>
          <a:prstGeom prst="rect">
            <a:avLst/>
          </a:prstGeom>
        </p:spPr>
      </p:pic>
      <p:sp>
        <p:nvSpPr>
          <p:cNvPr id="156" name="任意多边形 155"/>
          <p:cNvSpPr/>
          <p:nvPr/>
        </p:nvSpPr>
        <p:spPr>
          <a:xfrm>
            <a:off x="358140" y="782955"/>
            <a:ext cx="139700" cy="76200"/>
          </a:xfrm>
          <a:custGeom>
            <a:avLst/>
            <a:gdLst>
              <a:gd name="connsiteX0" fmla="*/ 0 w 551"/>
              <a:gd name="connsiteY0" fmla="*/ 275 h 275"/>
              <a:gd name="connsiteX1" fmla="*/ 281 w 551"/>
              <a:gd name="connsiteY1" fmla="*/ 0 h 275"/>
              <a:gd name="connsiteX2" fmla="*/ 551 w 551"/>
              <a:gd name="connsiteY2" fmla="*/ 275 h 275"/>
              <a:gd name="connsiteX3" fmla="*/ 0 w 551"/>
              <a:gd name="connsiteY3" fmla="*/ 275 h 275"/>
            </a:gdLst>
            <a:ahLst/>
            <a:cxnLst>
              <a:cxn ang="0">
                <a:pos x="connsiteX0" y="connsiteY0"/>
              </a:cxn>
              <a:cxn ang="0">
                <a:pos x="connsiteX1" y="connsiteY1"/>
              </a:cxn>
              <a:cxn ang="0">
                <a:pos x="connsiteX2" y="connsiteY2"/>
              </a:cxn>
              <a:cxn ang="0">
                <a:pos x="connsiteX3" y="connsiteY3"/>
              </a:cxn>
            </a:cxnLst>
            <a:rect l="l" t="t" r="r" b="b"/>
            <a:pathLst>
              <a:path w="551" h="275">
                <a:moveTo>
                  <a:pt x="0" y="275"/>
                </a:moveTo>
                <a:lnTo>
                  <a:pt x="281" y="0"/>
                </a:lnTo>
                <a:lnTo>
                  <a:pt x="551" y="275"/>
                </a:lnTo>
                <a:lnTo>
                  <a:pt x="0" y="275"/>
                </a:lnTo>
                <a:close/>
              </a:path>
            </a:pathLst>
          </a:custGeom>
          <a:solidFill>
            <a:srgbClr val="003E8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90204"/>
              <a:ea typeface="微软雅黑" panose="020B0503020204020204" charset="-122"/>
              <a:cs typeface="+mn-cs"/>
            </a:endParaRPr>
          </a:p>
        </p:txBody>
      </p:sp>
      <p:cxnSp>
        <p:nvCxnSpPr>
          <p:cNvPr id="87" name="直接连接符 86"/>
          <p:cNvCxnSpPr/>
          <p:nvPr/>
        </p:nvCxnSpPr>
        <p:spPr>
          <a:xfrm>
            <a:off x="431165" y="843280"/>
            <a:ext cx="975360" cy="0"/>
          </a:xfrm>
          <a:prstGeom prst="line">
            <a:avLst/>
          </a:prstGeom>
          <a:ln w="28575">
            <a:gradFill>
              <a:gsLst>
                <a:gs pos="0">
                  <a:srgbClr val="003E87"/>
                </a:gs>
                <a:gs pos="97000">
                  <a:srgbClr val="003E87"/>
                </a:gs>
              </a:gsLst>
              <a:lin ang="5400000" scaled="1"/>
            </a:gradFill>
          </a:ln>
        </p:spPr>
        <p:style>
          <a:lnRef idx="1">
            <a:schemeClr val="accent1"/>
          </a:lnRef>
          <a:fillRef idx="0">
            <a:schemeClr val="accent1"/>
          </a:fillRef>
          <a:effectRef idx="0">
            <a:schemeClr val="accent1"/>
          </a:effectRef>
          <a:fontRef idx="minor">
            <a:schemeClr val="tx1"/>
          </a:fontRef>
        </p:style>
      </p:cxnSp>
      <p:sp>
        <p:nvSpPr>
          <p:cNvPr id="14" name="文本框 13"/>
          <p:cNvSpPr txBox="1"/>
          <p:nvPr/>
        </p:nvSpPr>
        <p:spPr>
          <a:xfrm>
            <a:off x="4695825" y="6397625"/>
            <a:ext cx="2926080" cy="368300"/>
          </a:xfrm>
          <a:prstGeom prst="rect">
            <a:avLst/>
          </a:prstGeom>
          <a:noFill/>
        </p:spPr>
        <p:txBody>
          <a:bodyPr wrap="none" rtlCol="0">
            <a:spAutoFit/>
          </a:bodyPr>
          <a:lstStyle/>
          <a:p>
            <a:r>
              <a:rPr lang="zh-CN" altLang="en-US" i="1">
                <a:solidFill>
                  <a:schemeClr val="tx1">
                    <a:lumMod val="85000"/>
                    <a:lumOff val="15000"/>
                  </a:schemeClr>
                </a:solidFill>
                <a:latin typeface="华文仿宋" panose="02010600040101010101" charset="-122"/>
                <a:ea typeface="华文仿宋" panose="02010600040101010101" charset="-122"/>
                <a:sym typeface="+mn-ea"/>
              </a:rPr>
              <a:t>华南理工大学方程式赛车队</a:t>
            </a:r>
            <a:endParaRPr lang="zh-CN" altLang="en-US" b="1" i="1">
              <a:solidFill>
                <a:schemeClr val="tx1">
                  <a:lumMod val="85000"/>
                  <a:lumOff val="15000"/>
                </a:schemeClr>
              </a:solidFill>
              <a:latin typeface="华文仿宋" panose="02010600040101010101" charset="-122"/>
              <a:ea typeface="华文仿宋" panose="02010600040101010101" charset="-122"/>
              <a:sym typeface="+mn-ea"/>
            </a:endParaRPr>
          </a:p>
        </p:txBody>
      </p:sp>
      <p:sp>
        <p:nvSpPr>
          <p:cNvPr id="5" name="矩形 4"/>
          <p:cNvSpPr/>
          <p:nvPr/>
        </p:nvSpPr>
        <p:spPr>
          <a:xfrm>
            <a:off x="325120" y="241935"/>
            <a:ext cx="5714365" cy="583565"/>
          </a:xfrm>
          <a:prstGeom prst="rect">
            <a:avLst/>
          </a:prstGeom>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卷积层</a:t>
            </a:r>
            <a:r>
              <a:rPr kumimoji="0" lang="en-US" altLang="zh-CN"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rPr>
              <a:t>Conv</a:t>
            </a:r>
            <a:endParaRPr kumimoji="0" lang="zh-CN" altLang="en-US" sz="3200" b="1" i="0" u="none" strike="noStrike" kern="1200" cap="none" spc="0" normalizeH="0" baseline="0" noProof="0" dirty="0">
              <a:ln>
                <a:noFill/>
              </a:ln>
              <a:solidFill>
                <a:srgbClr val="003E87"/>
              </a:solidFill>
              <a:effectLst/>
              <a:uLnTx/>
              <a:uFillTx/>
              <a:latin typeface="微软雅黑" panose="020B0503020204020204" charset="-122"/>
              <a:ea typeface="微软雅黑" panose="020B0503020204020204" charset="-122"/>
              <a:cs typeface="+mn-cs"/>
              <a:sym typeface="Impact" panose="020B0806030902050204" pitchFamily="34" charset="0"/>
            </a:endParaRPr>
          </a:p>
        </p:txBody>
      </p:sp>
      <p:pic>
        <p:nvPicPr>
          <p:cNvPr id="2" name="图片 1" descr="卷积gif"/>
          <p:cNvPicPr>
            <a:picLocks noChangeAspect="1"/>
          </p:cNvPicPr>
          <p:nvPr/>
        </p:nvPicPr>
        <p:blipFill>
          <a:blip r:embed="rId3"/>
          <a:stretch>
            <a:fillRect/>
          </a:stretch>
        </p:blipFill>
        <p:spPr>
          <a:xfrm>
            <a:off x="7320579" y="455136"/>
            <a:ext cx="4714875" cy="5486400"/>
          </a:xfrm>
          <a:prstGeom prst="rect">
            <a:avLst/>
          </a:prstGeom>
        </p:spPr>
      </p:pic>
      <p:sp>
        <p:nvSpPr>
          <p:cNvPr id="3" name="文本框 2"/>
          <p:cNvSpPr txBox="1"/>
          <p:nvPr/>
        </p:nvSpPr>
        <p:spPr>
          <a:xfrm>
            <a:off x="96102" y="1196535"/>
            <a:ext cx="7128058" cy="1015663"/>
          </a:xfrm>
          <a:prstGeom prst="rect">
            <a:avLst/>
          </a:prstGeom>
          <a:noFill/>
        </p:spPr>
        <p:txBody>
          <a:bodyPr wrap="square" rtlCol="0">
            <a:spAutoFit/>
          </a:bodyPr>
          <a:lstStyle/>
          <a:p>
            <a:r>
              <a:rPr lang="zh-CN" altLang="en-US" sz="2000" b="1" dirty="0">
                <a:solidFill>
                  <a:schemeClr val="tx1">
                    <a:lumMod val="75000"/>
                    <a:lumOff val="25000"/>
                  </a:schemeClr>
                </a:solidFill>
                <a:latin typeface="+mn-ea"/>
                <a:sym typeface="+mn-ea"/>
              </a:rPr>
              <a:t>通过卷积运算提取特征。</a:t>
            </a:r>
            <a:endParaRPr lang="en-US" altLang="zh-CN" sz="2000" b="1" dirty="0">
              <a:solidFill>
                <a:schemeClr val="tx1">
                  <a:lumMod val="75000"/>
                  <a:lumOff val="25000"/>
                </a:schemeClr>
              </a:solidFill>
              <a:latin typeface="+mn-ea"/>
              <a:sym typeface="+mn-ea"/>
            </a:endParaRPr>
          </a:p>
          <a:p>
            <a:r>
              <a:rPr lang="zh-CN" altLang="en-US" sz="2000" b="1" dirty="0">
                <a:solidFill>
                  <a:schemeClr val="tx1">
                    <a:lumMod val="75000"/>
                    <a:lumOff val="25000"/>
                  </a:schemeClr>
                </a:solidFill>
                <a:latin typeface="+mn-ea"/>
                <a:sym typeface="+mn-ea"/>
              </a:rPr>
              <a:t>超参数：卷积核数量、卷积核尺寸、填充</a:t>
            </a:r>
            <a:r>
              <a:rPr lang="en-US" altLang="zh-CN" sz="2000" b="1" dirty="0">
                <a:solidFill>
                  <a:schemeClr val="tx1">
                    <a:lumMod val="75000"/>
                    <a:lumOff val="25000"/>
                  </a:schemeClr>
                </a:solidFill>
                <a:latin typeface="+mn-ea"/>
                <a:sym typeface="+mn-ea"/>
              </a:rPr>
              <a:t>padding</a:t>
            </a:r>
            <a:r>
              <a:rPr lang="zh-CN" altLang="en-US" sz="2000" b="1" dirty="0">
                <a:solidFill>
                  <a:schemeClr val="tx1">
                    <a:lumMod val="75000"/>
                    <a:lumOff val="25000"/>
                  </a:schemeClr>
                </a:solidFill>
                <a:latin typeface="+mn-ea"/>
                <a:sym typeface="+mn-ea"/>
              </a:rPr>
              <a:t>、步长</a:t>
            </a:r>
            <a:r>
              <a:rPr lang="en-US" altLang="zh-CN" sz="2000" b="1" dirty="0">
                <a:solidFill>
                  <a:schemeClr val="tx1">
                    <a:lumMod val="75000"/>
                    <a:lumOff val="25000"/>
                  </a:schemeClr>
                </a:solidFill>
                <a:latin typeface="+mn-ea"/>
                <a:sym typeface="+mn-ea"/>
              </a:rPr>
              <a:t>stride</a:t>
            </a:r>
            <a:r>
              <a:rPr lang="zh-CN" altLang="en-US" sz="2000" b="1" dirty="0">
                <a:solidFill>
                  <a:schemeClr val="tx1">
                    <a:lumMod val="75000"/>
                    <a:lumOff val="25000"/>
                  </a:schemeClr>
                </a:solidFill>
                <a:latin typeface="+mn-ea"/>
                <a:sym typeface="+mn-ea"/>
              </a:rPr>
              <a:t>等。</a:t>
            </a:r>
            <a:endParaRPr lang="en-US" altLang="zh-CN" sz="2000" b="1" dirty="0">
              <a:solidFill>
                <a:schemeClr val="tx1">
                  <a:lumMod val="75000"/>
                  <a:lumOff val="25000"/>
                </a:schemeClr>
              </a:solidFill>
              <a:latin typeface="+mn-ea"/>
              <a:sym typeface="+mn-ea"/>
            </a:endParaRPr>
          </a:p>
        </p:txBody>
      </p:sp>
      <p:sp>
        <p:nvSpPr>
          <p:cNvPr id="6" name="文本框 5"/>
          <p:cNvSpPr txBox="1"/>
          <p:nvPr/>
        </p:nvSpPr>
        <p:spPr>
          <a:xfrm>
            <a:off x="96103" y="2829004"/>
            <a:ext cx="7331913" cy="922020"/>
          </a:xfrm>
          <a:prstGeom prst="rect">
            <a:avLst/>
          </a:prstGeom>
          <a:noFill/>
        </p:spPr>
        <p:txBody>
          <a:bodyPr wrap="square">
            <a:spAutoFit/>
          </a:bodyPr>
          <a:lstStyle/>
          <a:p>
            <a:r>
              <a:rPr lang="zh-CN" altLang="en-US" b="1" dirty="0">
                <a:latin typeface="+mn-ea"/>
              </a:rPr>
              <a:t>计算：</a:t>
            </a:r>
            <a:endParaRPr lang="en-US" altLang="zh-CN" b="1" dirty="0">
              <a:latin typeface="+mn-ea"/>
            </a:endParaRPr>
          </a:p>
          <a:p>
            <a:r>
              <a:rPr lang="zh-CN" altLang="en-US" b="1" dirty="0">
                <a:latin typeface="+mn-ea"/>
              </a:rPr>
              <a:t>单个特征图卷积后的尺寸</a:t>
            </a:r>
            <a:r>
              <a:rPr lang="en-US" altLang="zh-CN" b="1" dirty="0">
                <a:latin typeface="+mn-ea"/>
              </a:rPr>
              <a:t>=[(</a:t>
            </a:r>
            <a:r>
              <a:rPr lang="zh-CN" altLang="en-US" b="1" dirty="0">
                <a:latin typeface="+mn-ea"/>
              </a:rPr>
              <a:t>输入图片尺寸 </a:t>
            </a:r>
            <a:r>
              <a:rPr lang="en-US" altLang="zh-CN" b="1" dirty="0">
                <a:latin typeface="+mn-ea"/>
              </a:rPr>
              <a:t>- </a:t>
            </a:r>
            <a:r>
              <a:rPr lang="zh-CN" altLang="en-US" b="1" dirty="0">
                <a:latin typeface="+mn-ea"/>
              </a:rPr>
              <a:t>卷积核尺寸</a:t>
            </a:r>
            <a:r>
              <a:rPr lang="en-US" altLang="zh-CN" b="1" dirty="0">
                <a:latin typeface="+mn-ea"/>
              </a:rPr>
              <a:t>) / </a:t>
            </a:r>
            <a:r>
              <a:rPr lang="zh-CN" altLang="en-US" b="1" dirty="0">
                <a:latin typeface="+mn-ea"/>
              </a:rPr>
              <a:t>步长 </a:t>
            </a:r>
            <a:r>
              <a:rPr lang="en-US" altLang="zh-CN" b="1" dirty="0">
                <a:latin typeface="+mn-ea"/>
              </a:rPr>
              <a:t>] + 1</a:t>
            </a:r>
            <a:endParaRPr lang="en-US" altLang="zh-CN" b="1" dirty="0">
              <a:latin typeface="+mn-ea"/>
            </a:endParaRPr>
          </a:p>
          <a:p>
            <a:r>
              <a:rPr lang="zh-CN" altLang="en-US" b="1" dirty="0">
                <a:latin typeface="+mn-ea"/>
              </a:rPr>
              <a:t>卷积核数量</a:t>
            </a:r>
            <a:r>
              <a:rPr lang="en-US" altLang="zh-CN" b="1" dirty="0">
                <a:latin typeface="+mn-ea"/>
              </a:rPr>
              <a:t>=</a:t>
            </a:r>
            <a:r>
              <a:rPr lang="zh-CN" altLang="en-US" b="1" dirty="0">
                <a:latin typeface="+mn-ea"/>
              </a:rPr>
              <a:t>输出通道数</a:t>
            </a:r>
            <a:endParaRPr lang="zh-CN" altLang="en-US" b="1" dirty="0">
              <a:latin typeface="+mn-ea"/>
            </a:endParaRPr>
          </a:p>
        </p:txBody>
      </p:sp>
      <p:sp>
        <p:nvSpPr>
          <p:cNvPr id="7" name="文本框 6"/>
          <p:cNvSpPr txBox="1"/>
          <p:nvPr/>
        </p:nvSpPr>
        <p:spPr>
          <a:xfrm>
            <a:off x="325120" y="4968382"/>
            <a:ext cx="6094378" cy="369332"/>
          </a:xfrm>
          <a:prstGeom prst="rect">
            <a:avLst/>
          </a:prstGeom>
          <a:noFill/>
        </p:spPr>
        <p:txBody>
          <a:bodyPr wrap="square">
            <a:spAutoFit/>
          </a:bodyPr>
          <a:lstStyle/>
          <a:p>
            <a:r>
              <a:rPr lang="zh-CN" altLang="en-US" dirty="0">
                <a:hlinkClick r:id="rId4"/>
              </a:rPr>
              <a:t>卷积可视化工具 </a:t>
            </a:r>
            <a:r>
              <a:rPr lang="en-US" altLang="zh-CN" dirty="0">
                <a:hlinkClick r:id="rId4"/>
              </a:rPr>
              <a:t>(ezyang.github.io)</a:t>
            </a:r>
            <a:endParaRPr lang="zh-CN" altLang="en-US" dirty="0"/>
          </a:p>
        </p:txBody>
      </p:sp>
    </p:spTree>
  </p:cSld>
  <p:clrMapOvr>
    <a:masterClrMapping/>
  </p:clrMapOvr>
  <p:transition spd="slow"/>
</p:sld>
</file>

<file path=ppt/tags/tag1.xml><?xml version="1.0" encoding="utf-8"?>
<p:tagLst xmlns:p="http://schemas.openxmlformats.org/presentationml/2006/main">
  <p:tag name="KSO_WM_UNIT_PLACING_PICTURE_USER_VIEWPORT" val="{&quot;height&quot;:2674,&quot;width&quot;:5520}"/>
</p:tagLst>
</file>

<file path=ppt/tags/tag2.xml><?xml version="1.0" encoding="utf-8"?>
<p:tagLst xmlns:p="http://schemas.openxmlformats.org/presentationml/2006/main">
  <p:tag name="KSO_WM_BEAUTIFY_FLAG" val=""/>
</p:tagLst>
</file>

<file path=ppt/tags/tag3.xml><?xml version="1.0" encoding="utf-8"?>
<p:tagLst xmlns:p="http://schemas.openxmlformats.org/presentationml/2006/main">
  <p:tag name="KSO_WM_BEAUTIFY_FLAG" val=""/>
</p:tagLst>
</file>

<file path=ppt/tags/tag4.xml><?xml version="1.0" encoding="utf-8"?>
<p:tagLst xmlns:p="http://schemas.openxmlformats.org/presentationml/2006/main">
  <p:tag name="KSO_WM_BEAUTIFY_FLAG" val="#wm#"/>
  <p:tag name="KSO_WM_TEMPLATE_CATEGORY" val="custom"/>
  <p:tag name="KSO_WM_TEMPLATE_INDEX" val="20205081"/>
</p:tagLst>
</file>

<file path=ppt/tags/tag5.xml><?xml version="1.0" encoding="utf-8"?>
<p:tagLst xmlns:p="http://schemas.openxmlformats.org/presentationml/2006/main">
  <p:tag name="COMMONDATA" val="eyJoZGlkIjoiZmVmMWMxYWRmYjM5MWU3NzcwM2Q4ZjUyYmQ5ZjhlZmQifQ=="/>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noFill/>
      </a:spPr>
      <a:bodyPr wrap="square" rtlCol="0">
        <a:spAutoFit/>
      </a:bodyPr>
      <a:lstStyle>
        <a:defPPr>
          <a:defRPr lang="en-US" altLang="zh-CN" sz="71400" b="1">
            <a:solidFill>
              <a:schemeClr val="bg2">
                <a:lumMod val="75000"/>
              </a:schemeClr>
            </a:solidFill>
          </a:defRPr>
        </a:defPPr>
      </a:lstStyle>
    </a:txDef>
  </a:objectDefaults>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4354</Words>
  <Application>WPS 演示</Application>
  <PresentationFormat>宽屏</PresentationFormat>
  <Paragraphs>406</Paragraphs>
  <Slides>32</Slides>
  <Notes>25</Notes>
  <HiddenSlides>0</HiddenSlides>
  <MMClips>0</MMClips>
  <ScaleCrop>false</ScaleCrop>
  <HeadingPairs>
    <vt:vector size="8" baseType="variant">
      <vt:variant>
        <vt:lpstr>已用的字体</vt:lpstr>
      </vt:variant>
      <vt:variant>
        <vt:i4>52</vt:i4>
      </vt:variant>
      <vt:variant>
        <vt:lpstr>主题</vt:lpstr>
      </vt:variant>
      <vt:variant>
        <vt:i4>1</vt:i4>
      </vt:variant>
      <vt:variant>
        <vt:lpstr>嵌入 OLE 服务器</vt:lpstr>
      </vt:variant>
      <vt:variant>
        <vt:i4>4</vt:i4>
      </vt:variant>
      <vt:variant>
        <vt:lpstr>幻灯片标题</vt:lpstr>
      </vt:variant>
      <vt:variant>
        <vt:i4>32</vt:i4>
      </vt:variant>
    </vt:vector>
  </HeadingPairs>
  <TitlesOfParts>
    <vt:vector size="89" baseType="lpstr">
      <vt:lpstr>Arial</vt:lpstr>
      <vt:lpstr>宋体</vt:lpstr>
      <vt:lpstr>Wingdings</vt:lpstr>
      <vt:lpstr>Aparajita</vt:lpstr>
      <vt:lpstr>苹方-简</vt:lpstr>
      <vt:lpstr>Adobe 黑体 Std R</vt:lpstr>
      <vt:lpstr>Arial</vt:lpstr>
      <vt:lpstr>微软雅黑 Light</vt:lpstr>
      <vt:lpstr>Sitka Text</vt:lpstr>
      <vt:lpstr>华文仿宋</vt:lpstr>
      <vt:lpstr>汉仪中黑KW</vt:lpstr>
      <vt:lpstr>HarmonyOS Sans SC</vt:lpstr>
      <vt:lpstr>阿里巴巴普惠体 2.0 105 Heavy</vt:lpstr>
      <vt:lpstr>DINCond-Bold</vt:lpstr>
      <vt:lpstr>BMW Type Global Bold</vt:lpstr>
      <vt:lpstr>等线</vt:lpstr>
      <vt:lpstr>微软雅黑</vt:lpstr>
      <vt:lpstr>汉仪旗黑</vt:lpstr>
      <vt:lpstr>Impact</vt:lpstr>
      <vt:lpstr>黑体</vt:lpstr>
      <vt:lpstr>Helvetica Neue</vt:lpstr>
      <vt:lpstr>Calibri</vt:lpstr>
      <vt:lpstr>宋体</vt:lpstr>
      <vt:lpstr>Arial Unicode MS</vt:lpstr>
      <vt:lpstr>汉仪书宋二KW</vt:lpstr>
      <vt:lpstr>SourceSansPro</vt:lpstr>
      <vt:lpstr>Calibri</vt:lpstr>
      <vt:lpstr>Arial Narrow</vt:lpstr>
      <vt:lpstr>Cambria Math</vt:lpstr>
      <vt:lpstr>Kingsoft Math</vt:lpstr>
      <vt:lpstr>Times New Roman</vt:lpstr>
      <vt:lpstr>DejaVu Math TeX Gyre</vt:lpstr>
      <vt:lpstr>Georgia</vt:lpstr>
      <vt:lpstr>等线</vt:lpstr>
      <vt:lpstr>Century Gothic</vt:lpstr>
      <vt:lpstr>华文琥珀</vt:lpstr>
      <vt:lpstr>宋体-简</vt:lpstr>
      <vt:lpstr>造字工房黄金时代（非商用）粗体</vt:lpstr>
      <vt:lpstr>汉仪中等线KW</vt:lpstr>
      <vt:lpstr>Thonburi</vt:lpstr>
      <vt:lpstr>Adobe 黑体 Std R</vt:lpstr>
      <vt:lpstr>BMW Type Global Bold</vt:lpstr>
      <vt:lpstr>HarmonyOS Sans SC</vt:lpstr>
      <vt:lpstr>Sitka Text</vt:lpstr>
      <vt:lpstr>SourceSansPro</vt:lpstr>
      <vt:lpstr>华文琥珀</vt:lpstr>
      <vt:lpstr>微软雅黑</vt:lpstr>
      <vt:lpstr>微软雅黑 Light</vt:lpstr>
      <vt:lpstr>等线</vt:lpstr>
      <vt:lpstr>造字工房黄金时代（非商用）粗体</vt:lpstr>
      <vt:lpstr>阿里巴巴普惠体 2.0 105 Heavy</vt:lpstr>
      <vt:lpstr>黑体</vt:lpstr>
      <vt:lpstr>Office 主题</vt:lpstr>
      <vt:lpstr>Equation.DSMT4</vt:lpstr>
      <vt:lpstr>Equation.DSMT4</vt:lpstr>
      <vt:lpstr>Equation.DSMT4</vt:lpstr>
      <vt:lpstr>Equation.DSMT4</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黄w</dc:creator>
  <cp:lastModifiedBy>WPS_1747228048</cp:lastModifiedBy>
  <cp:revision>407</cp:revision>
  <dcterms:created xsi:type="dcterms:W3CDTF">2025-07-22T12:26:39Z</dcterms:created>
  <dcterms:modified xsi:type="dcterms:W3CDTF">2025-07-22T12:26:39Z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4207F8375EC3446E813440356475213E</vt:lpwstr>
  </property>
  <property fmtid="{D5CDD505-2E9C-101B-9397-08002B2CF9AE}" pid="3" name="KSOProductBuildVer">
    <vt:lpwstr>2052-7.4.1.8983</vt:lpwstr>
  </property>
  <property fmtid="{D5CDD505-2E9C-101B-9397-08002B2CF9AE}" pid="4" name="commondata">
    <vt:lpwstr>eyJoZGlkIjoiMmQxZGE3OWFhMjdmZDlmMTg5NzFhZWJlNGM4ZGEwMWYifQ==</vt:lpwstr>
  </property>
</Properties>
</file>